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7.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8.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9.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0.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1.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2.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3.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308" r:id="rId2"/>
    <p:sldId id="317" r:id="rId3"/>
    <p:sldId id="313" r:id="rId4"/>
    <p:sldId id="318" r:id="rId5"/>
    <p:sldId id="315" r:id="rId6"/>
    <p:sldId id="316" r:id="rId7"/>
    <p:sldId id="259" r:id="rId8"/>
    <p:sldId id="300" r:id="rId9"/>
    <p:sldId id="301" r:id="rId10"/>
    <p:sldId id="302" r:id="rId11"/>
    <p:sldId id="303" r:id="rId12"/>
    <p:sldId id="304" r:id="rId13"/>
    <p:sldId id="305" r:id="rId14"/>
    <p:sldId id="306" r:id="rId15"/>
    <p:sldId id="307" r:id="rId16"/>
    <p:sldId id="319" r:id="rId17"/>
    <p:sldId id="320" r:id="rId18"/>
    <p:sldId id="309"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_rels/data1.xml.rels><?xml version="1.0" encoding="UTF-8" standalone="yes"?>
<Relationships xmlns="http://schemas.openxmlformats.org/package/2006/relationships"><Relationship Id="rId1" Type="http://schemas.openxmlformats.org/officeDocument/2006/relationships/image" Target="../media/image2.jpeg"/></Relationships>
</file>

<file path=ppt/diagrams/_rels/data10.xml.rels><?xml version="1.0" encoding="UTF-8" standalone="yes"?>
<Relationships xmlns="http://schemas.openxmlformats.org/package/2006/relationships"><Relationship Id="rId1" Type="http://schemas.openxmlformats.org/officeDocument/2006/relationships/image" Target="../media/image10.png"/></Relationships>
</file>

<file path=ppt/diagrams/_rels/data11.xml.rels><?xml version="1.0" encoding="UTF-8" standalone="yes"?>
<Relationships xmlns="http://schemas.openxmlformats.org/package/2006/relationships"><Relationship Id="rId1" Type="http://schemas.openxmlformats.org/officeDocument/2006/relationships/image" Target="../media/image11.png"/></Relationships>
</file>

<file path=ppt/diagrams/_rels/data12.xml.rels><?xml version="1.0" encoding="UTF-8" standalone="yes"?>
<Relationships xmlns="http://schemas.openxmlformats.org/package/2006/relationships"><Relationship Id="rId1" Type="http://schemas.openxmlformats.org/officeDocument/2006/relationships/image" Target="../media/image12.png"/></Relationships>
</file>

<file path=ppt/diagrams/_rels/data13.xml.rels><?xml version="1.0" encoding="UTF-8" standalone="yes"?>
<Relationships xmlns="http://schemas.openxmlformats.org/package/2006/relationships"><Relationship Id="rId1" Type="http://schemas.openxmlformats.org/officeDocument/2006/relationships/image" Target="../media/image13.png"/></Relationships>
</file>

<file path=ppt/diagrams/_rels/data2.xml.rels><?xml version="1.0" encoding="UTF-8" standalone="yes"?>
<Relationships xmlns="http://schemas.openxmlformats.org/package/2006/relationships"><Relationship Id="rId1" Type="http://schemas.openxmlformats.org/officeDocument/2006/relationships/image" Target="../media/image3.png"/></Relationships>
</file>

<file path=ppt/diagrams/_rels/data3.xml.rels><?xml version="1.0" encoding="UTF-8" standalone="yes"?>
<Relationships xmlns="http://schemas.openxmlformats.org/package/2006/relationships"><Relationship Id="rId1" Type="http://schemas.openxmlformats.org/officeDocument/2006/relationships/image" Target="../media/image2.jpeg"/></Relationships>
</file>

<file path=ppt/diagrams/_rels/data5.xml.rels><?xml version="1.0" encoding="UTF-8" standalone="yes"?>
<Relationships xmlns="http://schemas.openxmlformats.org/package/2006/relationships"><Relationship Id="rId1" Type="http://schemas.openxmlformats.org/officeDocument/2006/relationships/image" Target="../media/image6.png"/></Relationships>
</file>

<file path=ppt/diagrams/_rels/data6.xml.rels><?xml version="1.0" encoding="UTF-8" standalone="yes"?>
<Relationships xmlns="http://schemas.openxmlformats.org/package/2006/relationships"><Relationship Id="rId1" Type="http://schemas.openxmlformats.org/officeDocument/2006/relationships/image" Target="../media/image7.png"/></Relationships>
</file>

<file path=ppt/diagrams/_rels/data7.xml.rels><?xml version="1.0" encoding="UTF-8" standalone="yes"?>
<Relationships xmlns="http://schemas.openxmlformats.org/package/2006/relationships"><Relationship Id="rId1" Type="http://schemas.openxmlformats.org/officeDocument/2006/relationships/image" Target="../media/image2.jpeg"/></Relationships>
</file>

<file path=ppt/diagrams/_rels/data8.xml.rels><?xml version="1.0" encoding="UTF-8" standalone="yes"?>
<Relationships xmlns="http://schemas.openxmlformats.org/package/2006/relationships"><Relationship Id="rId1" Type="http://schemas.openxmlformats.org/officeDocument/2006/relationships/image" Target="../media/image8.png"/></Relationships>
</file>

<file path=ppt/diagrams/_rels/data9.xml.rels><?xml version="1.0" encoding="UTF-8" standalone="yes"?>
<Relationships xmlns="http://schemas.openxmlformats.org/package/2006/relationships"><Relationship Id="rId1" Type="http://schemas.openxmlformats.org/officeDocument/2006/relationships/image" Target="../media/image9.png"/></Relationships>
</file>

<file path=ppt/diagrams/_rels/drawing1.xml.rels><?xml version="1.0" encoding="UTF-8" standalone="yes"?>
<Relationships xmlns="http://schemas.openxmlformats.org/package/2006/relationships"><Relationship Id="rId1" Type="http://schemas.openxmlformats.org/officeDocument/2006/relationships/image" Target="../media/image2.jpeg"/></Relationships>
</file>

<file path=ppt/diagrams/_rels/drawing10.xml.rels><?xml version="1.0" encoding="UTF-8" standalone="yes"?>
<Relationships xmlns="http://schemas.openxmlformats.org/package/2006/relationships"><Relationship Id="rId1" Type="http://schemas.openxmlformats.org/officeDocument/2006/relationships/image" Target="../media/image10.png"/></Relationships>
</file>

<file path=ppt/diagrams/_rels/drawing11.xml.rels><?xml version="1.0" encoding="UTF-8" standalone="yes"?>
<Relationships xmlns="http://schemas.openxmlformats.org/package/2006/relationships"><Relationship Id="rId1" Type="http://schemas.openxmlformats.org/officeDocument/2006/relationships/image" Target="../media/image11.png"/></Relationships>
</file>

<file path=ppt/diagrams/_rels/drawing12.xml.rels><?xml version="1.0" encoding="UTF-8" standalone="yes"?>
<Relationships xmlns="http://schemas.openxmlformats.org/package/2006/relationships"><Relationship Id="rId1" Type="http://schemas.openxmlformats.org/officeDocument/2006/relationships/image" Target="../media/image12.png"/></Relationships>
</file>

<file path=ppt/diagrams/_rels/drawing13.xml.rels><?xml version="1.0" encoding="UTF-8" standalone="yes"?>
<Relationships xmlns="http://schemas.openxmlformats.org/package/2006/relationships"><Relationship Id="rId1" Type="http://schemas.openxmlformats.org/officeDocument/2006/relationships/image" Target="../media/image13.png"/></Relationships>
</file>

<file path=ppt/diagrams/_rels/drawing2.xml.rels><?xml version="1.0" encoding="UTF-8" standalone="yes"?>
<Relationships xmlns="http://schemas.openxmlformats.org/package/2006/relationships"><Relationship Id="rId1" Type="http://schemas.openxmlformats.org/officeDocument/2006/relationships/image" Target="../media/image3.png"/></Relationships>
</file>

<file path=ppt/diagrams/_rels/drawing3.xml.rels><?xml version="1.0" encoding="UTF-8" standalone="yes"?>
<Relationships xmlns="http://schemas.openxmlformats.org/package/2006/relationships"><Relationship Id="rId1" Type="http://schemas.openxmlformats.org/officeDocument/2006/relationships/image" Target="../media/image2.jpeg"/></Relationships>
</file>

<file path=ppt/diagrams/_rels/drawing5.xml.rels><?xml version="1.0" encoding="UTF-8" standalone="yes"?>
<Relationships xmlns="http://schemas.openxmlformats.org/package/2006/relationships"><Relationship Id="rId1" Type="http://schemas.openxmlformats.org/officeDocument/2006/relationships/image" Target="../media/image6.png"/></Relationships>
</file>

<file path=ppt/diagrams/_rels/drawing6.xml.rels><?xml version="1.0" encoding="UTF-8" standalone="yes"?>
<Relationships xmlns="http://schemas.openxmlformats.org/package/2006/relationships"><Relationship Id="rId1" Type="http://schemas.openxmlformats.org/officeDocument/2006/relationships/image" Target="../media/image7.png"/></Relationships>
</file>

<file path=ppt/diagrams/_rels/drawing7.xml.rels><?xml version="1.0" encoding="UTF-8" standalone="yes"?>
<Relationships xmlns="http://schemas.openxmlformats.org/package/2006/relationships"><Relationship Id="rId1" Type="http://schemas.openxmlformats.org/officeDocument/2006/relationships/image" Target="../media/image2.jpeg"/></Relationships>
</file>

<file path=ppt/diagrams/_rels/drawing8.xml.rels><?xml version="1.0" encoding="UTF-8" standalone="yes"?>
<Relationships xmlns="http://schemas.openxmlformats.org/package/2006/relationships"><Relationship Id="rId1" Type="http://schemas.openxmlformats.org/officeDocument/2006/relationships/image" Target="../media/image8.png"/></Relationships>
</file>

<file path=ppt/diagrams/_rels/drawing9.xml.rels><?xml version="1.0" encoding="UTF-8" standalone="yes"?>
<Relationships xmlns="http://schemas.openxmlformats.org/package/2006/relationships"><Relationship Id="rId1" Type="http://schemas.openxmlformats.org/officeDocument/2006/relationships/image" Target="../media/image9.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6E1957-124E-4A21-B84E-6A360E7C8652}" type="doc">
      <dgm:prSet loTypeId="urn:microsoft.com/office/officeart/2008/layout/CircularPictureCallout" loCatId="picture" qsTypeId="urn:microsoft.com/office/officeart/2005/8/quickstyle/simple1" qsCatId="simple" csTypeId="urn:microsoft.com/office/officeart/2005/8/colors/accent1_2" csCatId="accent1" phldr="1"/>
      <dgm:spPr/>
      <dgm:t>
        <a:bodyPr/>
        <a:lstStyle/>
        <a:p>
          <a:endParaRPr lang="en-US"/>
        </a:p>
      </dgm:t>
    </dgm:pt>
    <dgm:pt modelId="{E10286FD-D1E1-4417-A82A-4BE842B531FB}">
      <dgm:prSet phldrT="[Text]" phldr="1"/>
      <dgm:spPr/>
      <dgm:t>
        <a:bodyPr/>
        <a:lstStyle/>
        <a:p>
          <a:endParaRPr lang="en-US"/>
        </a:p>
      </dgm:t>
    </dgm:pt>
    <dgm:pt modelId="{412B93D0-9535-4095-9ECB-685DD60259C4}" type="parTrans" cxnId="{F0C2FB3A-9E87-4B8A-A6A1-23BE20AA55E3}">
      <dgm:prSet/>
      <dgm:spPr/>
      <dgm:t>
        <a:bodyPr/>
        <a:lstStyle/>
        <a:p>
          <a:endParaRPr lang="en-US"/>
        </a:p>
      </dgm:t>
    </dgm:pt>
    <dgm:pt modelId="{D1690E1A-A992-4756-AF01-479CF2898E5D}" type="sibTrans" cxnId="{F0C2FB3A-9E87-4B8A-A6A1-23BE20AA55E3}">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l="-50000" r="-50000"/>
          </a:stretch>
        </a:blipFill>
      </dgm:spPr>
      <dgm:t>
        <a:bodyPr/>
        <a:lstStyle/>
        <a:p>
          <a:endParaRPr lang="en-US"/>
        </a:p>
      </dgm:t>
      <dgm:extLst>
        <a:ext uri="{E40237B7-FDA0-4F09-8148-C483321AD2D9}">
          <dgm14:cNvPr xmlns:dgm14="http://schemas.microsoft.com/office/drawing/2010/diagram" id="0" name="" descr="Starbucks: A Marketing Research Lesson - Martin Meister">
            <a:extLst>
              <a:ext uri="{FF2B5EF4-FFF2-40B4-BE49-F238E27FC236}">
                <a16:creationId xmlns:a16="http://schemas.microsoft.com/office/drawing/2014/main" id="{2138DEFE-492B-4E37-A057-BE0D54783A0B}"/>
              </a:ext>
            </a:extLst>
          </dgm14:cNvPr>
        </a:ext>
      </dgm:extLst>
    </dgm:pt>
    <dgm:pt modelId="{E0D3BCC4-14EC-4E82-AFC4-35DDB8C61F3C}" type="pres">
      <dgm:prSet presAssocID="{B96E1957-124E-4A21-B84E-6A360E7C8652}" presName="Name0" presStyleCnt="0">
        <dgm:presLayoutVars>
          <dgm:chMax val="7"/>
          <dgm:chPref val="7"/>
          <dgm:dir/>
        </dgm:presLayoutVars>
      </dgm:prSet>
      <dgm:spPr/>
    </dgm:pt>
    <dgm:pt modelId="{5DCCDED0-47F4-4C23-86F2-B0138E187645}" type="pres">
      <dgm:prSet presAssocID="{B96E1957-124E-4A21-B84E-6A360E7C8652}" presName="Name1" presStyleCnt="0"/>
      <dgm:spPr/>
    </dgm:pt>
    <dgm:pt modelId="{6EFB31FC-5148-4DB0-95CE-AF79F9297C12}" type="pres">
      <dgm:prSet presAssocID="{D1690E1A-A992-4756-AF01-479CF2898E5D}" presName="picture_1" presStyleCnt="0"/>
      <dgm:spPr/>
    </dgm:pt>
    <dgm:pt modelId="{85C27C70-AB87-4526-A58B-EEFE805216EB}" type="pres">
      <dgm:prSet presAssocID="{D1690E1A-A992-4756-AF01-479CF2898E5D}" presName="pictureRepeatNode" presStyleLbl="alignImgPlace1" presStyleIdx="0" presStyleCnt="1" custScaleX="86259" custScaleY="85343" custLinFactNeighborX="54434" custLinFactNeighborY="209"/>
      <dgm:spPr/>
    </dgm:pt>
    <dgm:pt modelId="{907B907C-5B51-4243-9D9A-A904D20478CE}" type="pres">
      <dgm:prSet presAssocID="{E10286FD-D1E1-4417-A82A-4BE842B531FB}" presName="text_1" presStyleLbl="node1" presStyleIdx="0" presStyleCnt="0">
        <dgm:presLayoutVars>
          <dgm:bulletEnabled val="1"/>
        </dgm:presLayoutVars>
      </dgm:prSet>
      <dgm:spPr/>
    </dgm:pt>
  </dgm:ptLst>
  <dgm:cxnLst>
    <dgm:cxn modelId="{19D54533-382D-4C2D-A0A2-C500E027296D}" type="presOf" srcId="{E10286FD-D1E1-4417-A82A-4BE842B531FB}" destId="{907B907C-5B51-4243-9D9A-A904D20478CE}" srcOrd="0" destOrd="0" presId="urn:microsoft.com/office/officeart/2008/layout/CircularPictureCallout"/>
    <dgm:cxn modelId="{F0C2FB3A-9E87-4B8A-A6A1-23BE20AA55E3}" srcId="{B96E1957-124E-4A21-B84E-6A360E7C8652}" destId="{E10286FD-D1E1-4417-A82A-4BE842B531FB}" srcOrd="0" destOrd="0" parTransId="{412B93D0-9535-4095-9ECB-685DD60259C4}" sibTransId="{D1690E1A-A992-4756-AF01-479CF2898E5D}"/>
    <dgm:cxn modelId="{75DE598F-61A9-4D3E-9AB3-1C2AA8D77544}" type="presOf" srcId="{D1690E1A-A992-4756-AF01-479CF2898E5D}" destId="{85C27C70-AB87-4526-A58B-EEFE805216EB}" srcOrd="0" destOrd="0" presId="urn:microsoft.com/office/officeart/2008/layout/CircularPictureCallout"/>
    <dgm:cxn modelId="{2AEFBEA9-A809-45EE-95AE-FB421E320015}" type="presOf" srcId="{B96E1957-124E-4A21-B84E-6A360E7C8652}" destId="{E0D3BCC4-14EC-4E82-AFC4-35DDB8C61F3C}" srcOrd="0" destOrd="0" presId="urn:microsoft.com/office/officeart/2008/layout/CircularPictureCallout"/>
    <dgm:cxn modelId="{AA9DC0AB-A792-47AB-9715-7750AE3898DE}" type="presParOf" srcId="{E0D3BCC4-14EC-4E82-AFC4-35DDB8C61F3C}" destId="{5DCCDED0-47F4-4C23-86F2-B0138E187645}" srcOrd="0" destOrd="0" presId="urn:microsoft.com/office/officeart/2008/layout/CircularPictureCallout"/>
    <dgm:cxn modelId="{C143C719-5317-4322-8D82-688AB0B3F30C}" type="presParOf" srcId="{5DCCDED0-47F4-4C23-86F2-B0138E187645}" destId="{6EFB31FC-5148-4DB0-95CE-AF79F9297C12}" srcOrd="0" destOrd="0" presId="urn:microsoft.com/office/officeart/2008/layout/CircularPictureCallout"/>
    <dgm:cxn modelId="{4EAA1CFC-CBAF-4EAF-B825-ECE2AFDF634B}" type="presParOf" srcId="{6EFB31FC-5148-4DB0-95CE-AF79F9297C12}" destId="{85C27C70-AB87-4526-A58B-EEFE805216EB}" srcOrd="0" destOrd="0" presId="urn:microsoft.com/office/officeart/2008/layout/CircularPictureCallout"/>
    <dgm:cxn modelId="{AA74AF34-EF40-4D67-8B9A-E8E4D00FA229}" type="presParOf" srcId="{5DCCDED0-47F4-4C23-86F2-B0138E187645}" destId="{907B907C-5B51-4243-9D9A-A904D20478CE}" srcOrd="1" destOrd="0" presId="urn:microsoft.com/office/officeart/2008/layout/CircularPictureCallou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B96E1957-124E-4A21-B84E-6A360E7C8652}" type="doc">
      <dgm:prSet loTypeId="urn:microsoft.com/office/officeart/2008/layout/CircularPictureCallout" loCatId="picture" qsTypeId="urn:microsoft.com/office/officeart/2005/8/quickstyle/simple1" qsCatId="simple" csTypeId="urn:microsoft.com/office/officeart/2005/8/colors/accent1_2" csCatId="accent1" phldr="1"/>
      <dgm:spPr/>
      <dgm:t>
        <a:bodyPr/>
        <a:lstStyle/>
        <a:p>
          <a:endParaRPr lang="en-US"/>
        </a:p>
      </dgm:t>
    </dgm:pt>
    <dgm:pt modelId="{E10286FD-D1E1-4417-A82A-4BE842B531FB}">
      <dgm:prSet phldrT="[Text]" phldr="1"/>
      <dgm:spPr/>
      <dgm:t>
        <a:bodyPr/>
        <a:lstStyle/>
        <a:p>
          <a:endParaRPr lang="en-US"/>
        </a:p>
      </dgm:t>
    </dgm:pt>
    <dgm:pt modelId="{412B93D0-9535-4095-9ECB-685DD60259C4}" type="parTrans" cxnId="{F0C2FB3A-9E87-4B8A-A6A1-23BE20AA55E3}">
      <dgm:prSet/>
      <dgm:spPr/>
      <dgm:t>
        <a:bodyPr/>
        <a:lstStyle/>
        <a:p>
          <a:endParaRPr lang="en-US"/>
        </a:p>
      </dgm:t>
    </dgm:pt>
    <dgm:pt modelId="{D1690E1A-A992-4756-AF01-479CF2898E5D}" type="sibTrans" cxnId="{F0C2FB3A-9E87-4B8A-A6A1-23BE20AA55E3}">
      <dgm:prSet/>
      <dgm:spPr>
        <a:blipFill rotWithShape="1">
          <a:blip xmlns:r="http://schemas.openxmlformats.org/officeDocument/2006/relationships" r:embed="rId1"/>
          <a:srcRect/>
          <a:stretch>
            <a:fillRect l="-44000" r="-44000"/>
          </a:stretch>
        </a:blipFill>
      </dgm:spPr>
      <dgm:t>
        <a:bodyPr/>
        <a:lstStyle/>
        <a:p>
          <a:endParaRPr lang="en-US"/>
        </a:p>
      </dgm:t>
      <dgm:extLst>
        <a:ext uri="{E40237B7-FDA0-4F09-8148-C483321AD2D9}">
          <dgm14:cNvPr xmlns:dgm14="http://schemas.microsoft.com/office/drawing/2010/diagram" id="0" name="" descr="Starbucks: A Marketing Research Lesson - Martin Meister">
            <a:extLst>
              <a:ext uri="{FF2B5EF4-FFF2-40B4-BE49-F238E27FC236}">
                <a16:creationId xmlns:a16="http://schemas.microsoft.com/office/drawing/2014/main" id="{2138DEFE-492B-4E37-A057-BE0D54783A0B}"/>
              </a:ext>
            </a:extLst>
          </dgm14:cNvPr>
        </a:ext>
      </dgm:extLst>
    </dgm:pt>
    <dgm:pt modelId="{E0D3BCC4-14EC-4E82-AFC4-35DDB8C61F3C}" type="pres">
      <dgm:prSet presAssocID="{B96E1957-124E-4A21-B84E-6A360E7C8652}" presName="Name0" presStyleCnt="0">
        <dgm:presLayoutVars>
          <dgm:chMax val="7"/>
          <dgm:chPref val="7"/>
          <dgm:dir/>
        </dgm:presLayoutVars>
      </dgm:prSet>
      <dgm:spPr/>
    </dgm:pt>
    <dgm:pt modelId="{5DCCDED0-47F4-4C23-86F2-B0138E187645}" type="pres">
      <dgm:prSet presAssocID="{B96E1957-124E-4A21-B84E-6A360E7C8652}" presName="Name1" presStyleCnt="0"/>
      <dgm:spPr/>
    </dgm:pt>
    <dgm:pt modelId="{6EFB31FC-5148-4DB0-95CE-AF79F9297C12}" type="pres">
      <dgm:prSet presAssocID="{D1690E1A-A992-4756-AF01-479CF2898E5D}" presName="picture_1" presStyleCnt="0"/>
      <dgm:spPr/>
    </dgm:pt>
    <dgm:pt modelId="{85C27C70-AB87-4526-A58B-EEFE805216EB}" type="pres">
      <dgm:prSet presAssocID="{D1690E1A-A992-4756-AF01-479CF2898E5D}" presName="pictureRepeatNode" presStyleLbl="alignImgPlace1" presStyleIdx="0" presStyleCnt="1" custScaleX="86259" custScaleY="85343" custLinFactNeighborX="54228" custLinFactNeighborY="-3019"/>
      <dgm:spPr/>
    </dgm:pt>
    <dgm:pt modelId="{907B907C-5B51-4243-9D9A-A904D20478CE}" type="pres">
      <dgm:prSet presAssocID="{E10286FD-D1E1-4417-A82A-4BE842B531FB}" presName="text_1" presStyleLbl="node1" presStyleIdx="0" presStyleCnt="0">
        <dgm:presLayoutVars>
          <dgm:bulletEnabled val="1"/>
        </dgm:presLayoutVars>
      </dgm:prSet>
      <dgm:spPr/>
    </dgm:pt>
  </dgm:ptLst>
  <dgm:cxnLst>
    <dgm:cxn modelId="{19D54533-382D-4C2D-A0A2-C500E027296D}" type="presOf" srcId="{E10286FD-D1E1-4417-A82A-4BE842B531FB}" destId="{907B907C-5B51-4243-9D9A-A904D20478CE}" srcOrd="0" destOrd="0" presId="urn:microsoft.com/office/officeart/2008/layout/CircularPictureCallout"/>
    <dgm:cxn modelId="{F0C2FB3A-9E87-4B8A-A6A1-23BE20AA55E3}" srcId="{B96E1957-124E-4A21-B84E-6A360E7C8652}" destId="{E10286FD-D1E1-4417-A82A-4BE842B531FB}" srcOrd="0" destOrd="0" parTransId="{412B93D0-9535-4095-9ECB-685DD60259C4}" sibTransId="{D1690E1A-A992-4756-AF01-479CF2898E5D}"/>
    <dgm:cxn modelId="{75DE598F-61A9-4D3E-9AB3-1C2AA8D77544}" type="presOf" srcId="{D1690E1A-A992-4756-AF01-479CF2898E5D}" destId="{85C27C70-AB87-4526-A58B-EEFE805216EB}" srcOrd="0" destOrd="0" presId="urn:microsoft.com/office/officeart/2008/layout/CircularPictureCallout"/>
    <dgm:cxn modelId="{2AEFBEA9-A809-45EE-95AE-FB421E320015}" type="presOf" srcId="{B96E1957-124E-4A21-B84E-6A360E7C8652}" destId="{E0D3BCC4-14EC-4E82-AFC4-35DDB8C61F3C}" srcOrd="0" destOrd="0" presId="urn:microsoft.com/office/officeart/2008/layout/CircularPictureCallout"/>
    <dgm:cxn modelId="{AA9DC0AB-A792-47AB-9715-7750AE3898DE}" type="presParOf" srcId="{E0D3BCC4-14EC-4E82-AFC4-35DDB8C61F3C}" destId="{5DCCDED0-47F4-4C23-86F2-B0138E187645}" srcOrd="0" destOrd="0" presId="urn:microsoft.com/office/officeart/2008/layout/CircularPictureCallout"/>
    <dgm:cxn modelId="{C143C719-5317-4322-8D82-688AB0B3F30C}" type="presParOf" srcId="{5DCCDED0-47F4-4C23-86F2-B0138E187645}" destId="{6EFB31FC-5148-4DB0-95CE-AF79F9297C12}" srcOrd="0" destOrd="0" presId="urn:microsoft.com/office/officeart/2008/layout/CircularPictureCallout"/>
    <dgm:cxn modelId="{4EAA1CFC-CBAF-4EAF-B825-ECE2AFDF634B}" type="presParOf" srcId="{6EFB31FC-5148-4DB0-95CE-AF79F9297C12}" destId="{85C27C70-AB87-4526-A58B-EEFE805216EB}" srcOrd="0" destOrd="0" presId="urn:microsoft.com/office/officeart/2008/layout/CircularPictureCallout"/>
    <dgm:cxn modelId="{AA74AF34-EF40-4D67-8B9A-E8E4D00FA229}" type="presParOf" srcId="{5DCCDED0-47F4-4C23-86F2-B0138E187645}" destId="{907B907C-5B51-4243-9D9A-A904D20478CE}" srcOrd="1" destOrd="0" presId="urn:microsoft.com/office/officeart/2008/layout/CircularPictureCallou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B96E1957-124E-4A21-B84E-6A360E7C8652}" type="doc">
      <dgm:prSet loTypeId="urn:microsoft.com/office/officeart/2008/layout/CircularPictureCallout" loCatId="picture" qsTypeId="urn:microsoft.com/office/officeart/2005/8/quickstyle/simple1" qsCatId="simple" csTypeId="urn:microsoft.com/office/officeart/2005/8/colors/accent1_2" csCatId="accent1" phldr="1"/>
      <dgm:spPr/>
      <dgm:t>
        <a:bodyPr/>
        <a:lstStyle/>
        <a:p>
          <a:endParaRPr lang="en-US"/>
        </a:p>
      </dgm:t>
    </dgm:pt>
    <dgm:pt modelId="{E10286FD-D1E1-4417-A82A-4BE842B531FB}">
      <dgm:prSet phldrT="[Text]" phldr="1"/>
      <dgm:spPr/>
      <dgm:t>
        <a:bodyPr/>
        <a:lstStyle/>
        <a:p>
          <a:endParaRPr lang="en-US"/>
        </a:p>
      </dgm:t>
    </dgm:pt>
    <dgm:pt modelId="{412B93D0-9535-4095-9ECB-685DD60259C4}" type="parTrans" cxnId="{F0C2FB3A-9E87-4B8A-A6A1-23BE20AA55E3}">
      <dgm:prSet/>
      <dgm:spPr/>
      <dgm:t>
        <a:bodyPr/>
        <a:lstStyle/>
        <a:p>
          <a:endParaRPr lang="en-US"/>
        </a:p>
      </dgm:t>
    </dgm:pt>
    <dgm:pt modelId="{D1690E1A-A992-4756-AF01-479CF2898E5D}" type="sibTrans" cxnId="{F0C2FB3A-9E87-4B8A-A6A1-23BE20AA55E3}">
      <dgm:prSet/>
      <dgm:spPr>
        <a:blipFill rotWithShape="1">
          <a:blip xmlns:r="http://schemas.openxmlformats.org/officeDocument/2006/relationships" r:embed="rId1"/>
          <a:srcRect/>
          <a:stretch>
            <a:fillRect l="-38000" r="-38000"/>
          </a:stretch>
        </a:blipFill>
      </dgm:spPr>
      <dgm:t>
        <a:bodyPr/>
        <a:lstStyle/>
        <a:p>
          <a:endParaRPr lang="en-US"/>
        </a:p>
      </dgm:t>
      <dgm:extLst>
        <a:ext uri="{E40237B7-FDA0-4F09-8148-C483321AD2D9}">
          <dgm14:cNvPr xmlns:dgm14="http://schemas.microsoft.com/office/drawing/2010/diagram" id="0" name="" descr="Starbucks: A Marketing Research Lesson - Martin Meister">
            <a:extLst>
              <a:ext uri="{FF2B5EF4-FFF2-40B4-BE49-F238E27FC236}">
                <a16:creationId xmlns:a16="http://schemas.microsoft.com/office/drawing/2014/main" id="{2138DEFE-492B-4E37-A057-BE0D54783A0B}"/>
              </a:ext>
            </a:extLst>
          </dgm14:cNvPr>
        </a:ext>
      </dgm:extLst>
    </dgm:pt>
    <dgm:pt modelId="{E0D3BCC4-14EC-4E82-AFC4-35DDB8C61F3C}" type="pres">
      <dgm:prSet presAssocID="{B96E1957-124E-4A21-B84E-6A360E7C8652}" presName="Name0" presStyleCnt="0">
        <dgm:presLayoutVars>
          <dgm:chMax val="7"/>
          <dgm:chPref val="7"/>
          <dgm:dir/>
        </dgm:presLayoutVars>
      </dgm:prSet>
      <dgm:spPr/>
    </dgm:pt>
    <dgm:pt modelId="{5DCCDED0-47F4-4C23-86F2-B0138E187645}" type="pres">
      <dgm:prSet presAssocID="{B96E1957-124E-4A21-B84E-6A360E7C8652}" presName="Name1" presStyleCnt="0"/>
      <dgm:spPr/>
    </dgm:pt>
    <dgm:pt modelId="{6EFB31FC-5148-4DB0-95CE-AF79F9297C12}" type="pres">
      <dgm:prSet presAssocID="{D1690E1A-A992-4756-AF01-479CF2898E5D}" presName="picture_1" presStyleCnt="0"/>
      <dgm:spPr/>
    </dgm:pt>
    <dgm:pt modelId="{85C27C70-AB87-4526-A58B-EEFE805216EB}" type="pres">
      <dgm:prSet presAssocID="{D1690E1A-A992-4756-AF01-479CF2898E5D}" presName="pictureRepeatNode" presStyleLbl="alignImgPlace1" presStyleIdx="0" presStyleCnt="1" custScaleX="86259" custScaleY="85343" custLinFactNeighborX="54434" custLinFactNeighborY="209"/>
      <dgm:spPr/>
    </dgm:pt>
    <dgm:pt modelId="{907B907C-5B51-4243-9D9A-A904D20478CE}" type="pres">
      <dgm:prSet presAssocID="{E10286FD-D1E1-4417-A82A-4BE842B531FB}" presName="text_1" presStyleLbl="node1" presStyleIdx="0" presStyleCnt="0">
        <dgm:presLayoutVars>
          <dgm:bulletEnabled val="1"/>
        </dgm:presLayoutVars>
      </dgm:prSet>
      <dgm:spPr/>
    </dgm:pt>
  </dgm:ptLst>
  <dgm:cxnLst>
    <dgm:cxn modelId="{19D54533-382D-4C2D-A0A2-C500E027296D}" type="presOf" srcId="{E10286FD-D1E1-4417-A82A-4BE842B531FB}" destId="{907B907C-5B51-4243-9D9A-A904D20478CE}" srcOrd="0" destOrd="0" presId="urn:microsoft.com/office/officeart/2008/layout/CircularPictureCallout"/>
    <dgm:cxn modelId="{F0C2FB3A-9E87-4B8A-A6A1-23BE20AA55E3}" srcId="{B96E1957-124E-4A21-B84E-6A360E7C8652}" destId="{E10286FD-D1E1-4417-A82A-4BE842B531FB}" srcOrd="0" destOrd="0" parTransId="{412B93D0-9535-4095-9ECB-685DD60259C4}" sibTransId="{D1690E1A-A992-4756-AF01-479CF2898E5D}"/>
    <dgm:cxn modelId="{75DE598F-61A9-4D3E-9AB3-1C2AA8D77544}" type="presOf" srcId="{D1690E1A-A992-4756-AF01-479CF2898E5D}" destId="{85C27C70-AB87-4526-A58B-EEFE805216EB}" srcOrd="0" destOrd="0" presId="urn:microsoft.com/office/officeart/2008/layout/CircularPictureCallout"/>
    <dgm:cxn modelId="{2AEFBEA9-A809-45EE-95AE-FB421E320015}" type="presOf" srcId="{B96E1957-124E-4A21-B84E-6A360E7C8652}" destId="{E0D3BCC4-14EC-4E82-AFC4-35DDB8C61F3C}" srcOrd="0" destOrd="0" presId="urn:microsoft.com/office/officeart/2008/layout/CircularPictureCallout"/>
    <dgm:cxn modelId="{AA9DC0AB-A792-47AB-9715-7750AE3898DE}" type="presParOf" srcId="{E0D3BCC4-14EC-4E82-AFC4-35DDB8C61F3C}" destId="{5DCCDED0-47F4-4C23-86F2-B0138E187645}" srcOrd="0" destOrd="0" presId="urn:microsoft.com/office/officeart/2008/layout/CircularPictureCallout"/>
    <dgm:cxn modelId="{C143C719-5317-4322-8D82-688AB0B3F30C}" type="presParOf" srcId="{5DCCDED0-47F4-4C23-86F2-B0138E187645}" destId="{6EFB31FC-5148-4DB0-95CE-AF79F9297C12}" srcOrd="0" destOrd="0" presId="urn:microsoft.com/office/officeart/2008/layout/CircularPictureCallout"/>
    <dgm:cxn modelId="{4EAA1CFC-CBAF-4EAF-B825-ECE2AFDF634B}" type="presParOf" srcId="{6EFB31FC-5148-4DB0-95CE-AF79F9297C12}" destId="{85C27C70-AB87-4526-A58B-EEFE805216EB}" srcOrd="0" destOrd="0" presId="urn:microsoft.com/office/officeart/2008/layout/CircularPictureCallout"/>
    <dgm:cxn modelId="{AA74AF34-EF40-4D67-8B9A-E8E4D00FA229}" type="presParOf" srcId="{5DCCDED0-47F4-4C23-86F2-B0138E187645}" destId="{907B907C-5B51-4243-9D9A-A904D20478CE}" srcOrd="1" destOrd="0" presId="urn:microsoft.com/office/officeart/2008/layout/CircularPictureCallou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B96E1957-124E-4A21-B84E-6A360E7C8652}" type="doc">
      <dgm:prSet loTypeId="urn:microsoft.com/office/officeart/2008/layout/CircularPictureCallout" loCatId="picture" qsTypeId="urn:microsoft.com/office/officeart/2005/8/quickstyle/simple1" qsCatId="simple" csTypeId="urn:microsoft.com/office/officeart/2005/8/colors/accent1_2" csCatId="accent1" phldr="1"/>
      <dgm:spPr/>
      <dgm:t>
        <a:bodyPr/>
        <a:lstStyle/>
        <a:p>
          <a:endParaRPr lang="en-US"/>
        </a:p>
      </dgm:t>
    </dgm:pt>
    <dgm:pt modelId="{E10286FD-D1E1-4417-A82A-4BE842B531FB}">
      <dgm:prSet phldrT="[Text]" phldr="1"/>
      <dgm:spPr/>
      <dgm:t>
        <a:bodyPr/>
        <a:lstStyle/>
        <a:p>
          <a:endParaRPr lang="en-US"/>
        </a:p>
      </dgm:t>
    </dgm:pt>
    <dgm:pt modelId="{412B93D0-9535-4095-9ECB-685DD60259C4}" type="parTrans" cxnId="{F0C2FB3A-9E87-4B8A-A6A1-23BE20AA55E3}">
      <dgm:prSet/>
      <dgm:spPr/>
      <dgm:t>
        <a:bodyPr/>
        <a:lstStyle/>
        <a:p>
          <a:endParaRPr lang="en-US"/>
        </a:p>
      </dgm:t>
    </dgm:pt>
    <dgm:pt modelId="{D1690E1A-A992-4756-AF01-479CF2898E5D}" type="sibTrans" cxnId="{F0C2FB3A-9E87-4B8A-A6A1-23BE20AA55E3}">
      <dgm:prSet/>
      <dgm:spPr>
        <a:blipFill rotWithShape="1">
          <a:blip xmlns:r="http://schemas.openxmlformats.org/officeDocument/2006/relationships" r:embed="rId1"/>
          <a:srcRect/>
          <a:stretch>
            <a:fillRect t="-6000" b="-6000"/>
          </a:stretch>
        </a:blipFill>
      </dgm:spPr>
      <dgm:t>
        <a:bodyPr/>
        <a:lstStyle/>
        <a:p>
          <a:endParaRPr lang="en-US"/>
        </a:p>
      </dgm:t>
      <dgm:extLst>
        <a:ext uri="{E40237B7-FDA0-4F09-8148-C483321AD2D9}">
          <dgm14:cNvPr xmlns:dgm14="http://schemas.microsoft.com/office/drawing/2010/diagram" id="0" name="" descr="Starbucks: A Marketing Research Lesson - Martin Meister">
            <a:extLst>
              <a:ext uri="{FF2B5EF4-FFF2-40B4-BE49-F238E27FC236}">
                <a16:creationId xmlns:a16="http://schemas.microsoft.com/office/drawing/2014/main" id="{2138DEFE-492B-4E37-A057-BE0D54783A0B}"/>
              </a:ext>
            </a:extLst>
          </dgm14:cNvPr>
        </a:ext>
      </dgm:extLst>
    </dgm:pt>
    <dgm:pt modelId="{E0D3BCC4-14EC-4E82-AFC4-35DDB8C61F3C}" type="pres">
      <dgm:prSet presAssocID="{B96E1957-124E-4A21-B84E-6A360E7C8652}" presName="Name0" presStyleCnt="0">
        <dgm:presLayoutVars>
          <dgm:chMax val="7"/>
          <dgm:chPref val="7"/>
          <dgm:dir/>
        </dgm:presLayoutVars>
      </dgm:prSet>
      <dgm:spPr/>
    </dgm:pt>
    <dgm:pt modelId="{5DCCDED0-47F4-4C23-86F2-B0138E187645}" type="pres">
      <dgm:prSet presAssocID="{B96E1957-124E-4A21-B84E-6A360E7C8652}" presName="Name1" presStyleCnt="0"/>
      <dgm:spPr/>
    </dgm:pt>
    <dgm:pt modelId="{6EFB31FC-5148-4DB0-95CE-AF79F9297C12}" type="pres">
      <dgm:prSet presAssocID="{D1690E1A-A992-4756-AF01-479CF2898E5D}" presName="picture_1" presStyleCnt="0"/>
      <dgm:spPr/>
    </dgm:pt>
    <dgm:pt modelId="{85C27C70-AB87-4526-A58B-EEFE805216EB}" type="pres">
      <dgm:prSet presAssocID="{D1690E1A-A992-4756-AF01-479CF2898E5D}" presName="pictureRepeatNode" presStyleLbl="alignImgPlace1" presStyleIdx="0" presStyleCnt="1" custScaleX="86259" custScaleY="85343" custLinFactNeighborX="54434" custLinFactNeighborY="209"/>
      <dgm:spPr/>
    </dgm:pt>
    <dgm:pt modelId="{907B907C-5B51-4243-9D9A-A904D20478CE}" type="pres">
      <dgm:prSet presAssocID="{E10286FD-D1E1-4417-A82A-4BE842B531FB}" presName="text_1" presStyleLbl="node1" presStyleIdx="0" presStyleCnt="0">
        <dgm:presLayoutVars>
          <dgm:bulletEnabled val="1"/>
        </dgm:presLayoutVars>
      </dgm:prSet>
      <dgm:spPr/>
    </dgm:pt>
  </dgm:ptLst>
  <dgm:cxnLst>
    <dgm:cxn modelId="{19D54533-382D-4C2D-A0A2-C500E027296D}" type="presOf" srcId="{E10286FD-D1E1-4417-A82A-4BE842B531FB}" destId="{907B907C-5B51-4243-9D9A-A904D20478CE}" srcOrd="0" destOrd="0" presId="urn:microsoft.com/office/officeart/2008/layout/CircularPictureCallout"/>
    <dgm:cxn modelId="{F0C2FB3A-9E87-4B8A-A6A1-23BE20AA55E3}" srcId="{B96E1957-124E-4A21-B84E-6A360E7C8652}" destId="{E10286FD-D1E1-4417-A82A-4BE842B531FB}" srcOrd="0" destOrd="0" parTransId="{412B93D0-9535-4095-9ECB-685DD60259C4}" sibTransId="{D1690E1A-A992-4756-AF01-479CF2898E5D}"/>
    <dgm:cxn modelId="{75DE598F-61A9-4D3E-9AB3-1C2AA8D77544}" type="presOf" srcId="{D1690E1A-A992-4756-AF01-479CF2898E5D}" destId="{85C27C70-AB87-4526-A58B-EEFE805216EB}" srcOrd="0" destOrd="0" presId="urn:microsoft.com/office/officeart/2008/layout/CircularPictureCallout"/>
    <dgm:cxn modelId="{2AEFBEA9-A809-45EE-95AE-FB421E320015}" type="presOf" srcId="{B96E1957-124E-4A21-B84E-6A360E7C8652}" destId="{E0D3BCC4-14EC-4E82-AFC4-35DDB8C61F3C}" srcOrd="0" destOrd="0" presId="urn:microsoft.com/office/officeart/2008/layout/CircularPictureCallout"/>
    <dgm:cxn modelId="{AA9DC0AB-A792-47AB-9715-7750AE3898DE}" type="presParOf" srcId="{E0D3BCC4-14EC-4E82-AFC4-35DDB8C61F3C}" destId="{5DCCDED0-47F4-4C23-86F2-B0138E187645}" srcOrd="0" destOrd="0" presId="urn:microsoft.com/office/officeart/2008/layout/CircularPictureCallout"/>
    <dgm:cxn modelId="{C143C719-5317-4322-8D82-688AB0B3F30C}" type="presParOf" srcId="{5DCCDED0-47F4-4C23-86F2-B0138E187645}" destId="{6EFB31FC-5148-4DB0-95CE-AF79F9297C12}" srcOrd="0" destOrd="0" presId="urn:microsoft.com/office/officeart/2008/layout/CircularPictureCallout"/>
    <dgm:cxn modelId="{4EAA1CFC-CBAF-4EAF-B825-ECE2AFDF634B}" type="presParOf" srcId="{6EFB31FC-5148-4DB0-95CE-AF79F9297C12}" destId="{85C27C70-AB87-4526-A58B-EEFE805216EB}" srcOrd="0" destOrd="0" presId="urn:microsoft.com/office/officeart/2008/layout/CircularPictureCallout"/>
    <dgm:cxn modelId="{AA74AF34-EF40-4D67-8B9A-E8E4D00FA229}" type="presParOf" srcId="{5DCCDED0-47F4-4C23-86F2-B0138E187645}" destId="{907B907C-5B51-4243-9D9A-A904D20478CE}" srcOrd="1" destOrd="0" presId="urn:microsoft.com/office/officeart/2008/layout/CircularPictureCallou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B96E1957-124E-4A21-B84E-6A360E7C8652}" type="doc">
      <dgm:prSet loTypeId="urn:microsoft.com/office/officeart/2008/layout/CircularPictureCallout" loCatId="picture" qsTypeId="urn:microsoft.com/office/officeart/2005/8/quickstyle/simple1" qsCatId="simple" csTypeId="urn:microsoft.com/office/officeart/2005/8/colors/accent1_2" csCatId="accent1" phldr="1"/>
      <dgm:spPr/>
      <dgm:t>
        <a:bodyPr/>
        <a:lstStyle/>
        <a:p>
          <a:endParaRPr lang="en-US"/>
        </a:p>
      </dgm:t>
    </dgm:pt>
    <dgm:pt modelId="{E10286FD-D1E1-4417-A82A-4BE842B531FB}">
      <dgm:prSet phldrT="[Text]" phldr="1"/>
      <dgm:spPr/>
      <dgm:t>
        <a:bodyPr/>
        <a:lstStyle/>
        <a:p>
          <a:endParaRPr lang="en-US"/>
        </a:p>
      </dgm:t>
    </dgm:pt>
    <dgm:pt modelId="{412B93D0-9535-4095-9ECB-685DD60259C4}" type="parTrans" cxnId="{F0C2FB3A-9E87-4B8A-A6A1-23BE20AA55E3}">
      <dgm:prSet/>
      <dgm:spPr/>
      <dgm:t>
        <a:bodyPr/>
        <a:lstStyle/>
        <a:p>
          <a:endParaRPr lang="en-US"/>
        </a:p>
      </dgm:t>
    </dgm:pt>
    <dgm:pt modelId="{D1690E1A-A992-4756-AF01-479CF2898E5D}" type="sibTrans" cxnId="{F0C2FB3A-9E87-4B8A-A6A1-23BE20AA55E3}">
      <dgm:prSet/>
      <dgm:spPr>
        <a:blipFill rotWithShape="1">
          <a:blip xmlns:r="http://schemas.openxmlformats.org/officeDocument/2006/relationships" r:embed="rId1"/>
          <a:srcRect/>
          <a:stretch>
            <a:fillRect l="-24000" r="-24000"/>
          </a:stretch>
        </a:blipFill>
      </dgm:spPr>
      <dgm:t>
        <a:bodyPr/>
        <a:lstStyle/>
        <a:p>
          <a:endParaRPr lang="en-US"/>
        </a:p>
      </dgm:t>
    </dgm:pt>
    <dgm:pt modelId="{E0D3BCC4-14EC-4E82-AFC4-35DDB8C61F3C}" type="pres">
      <dgm:prSet presAssocID="{B96E1957-124E-4A21-B84E-6A360E7C8652}" presName="Name0" presStyleCnt="0">
        <dgm:presLayoutVars>
          <dgm:chMax val="7"/>
          <dgm:chPref val="7"/>
          <dgm:dir/>
        </dgm:presLayoutVars>
      </dgm:prSet>
      <dgm:spPr/>
    </dgm:pt>
    <dgm:pt modelId="{5DCCDED0-47F4-4C23-86F2-B0138E187645}" type="pres">
      <dgm:prSet presAssocID="{B96E1957-124E-4A21-B84E-6A360E7C8652}" presName="Name1" presStyleCnt="0"/>
      <dgm:spPr/>
    </dgm:pt>
    <dgm:pt modelId="{6EFB31FC-5148-4DB0-95CE-AF79F9297C12}" type="pres">
      <dgm:prSet presAssocID="{D1690E1A-A992-4756-AF01-479CF2898E5D}" presName="picture_1" presStyleCnt="0"/>
      <dgm:spPr/>
    </dgm:pt>
    <dgm:pt modelId="{85C27C70-AB87-4526-A58B-EEFE805216EB}" type="pres">
      <dgm:prSet presAssocID="{D1690E1A-A992-4756-AF01-479CF2898E5D}" presName="pictureRepeatNode" presStyleLbl="alignImgPlace1" presStyleIdx="0" presStyleCnt="1" custScaleX="86259" custScaleY="85343" custLinFactNeighborX="54228" custLinFactNeighborY="-2702"/>
      <dgm:spPr/>
    </dgm:pt>
    <dgm:pt modelId="{907B907C-5B51-4243-9D9A-A904D20478CE}" type="pres">
      <dgm:prSet presAssocID="{E10286FD-D1E1-4417-A82A-4BE842B531FB}" presName="text_1" presStyleLbl="node1" presStyleIdx="0" presStyleCnt="0">
        <dgm:presLayoutVars>
          <dgm:bulletEnabled val="1"/>
        </dgm:presLayoutVars>
      </dgm:prSet>
      <dgm:spPr/>
    </dgm:pt>
  </dgm:ptLst>
  <dgm:cxnLst>
    <dgm:cxn modelId="{19D54533-382D-4C2D-A0A2-C500E027296D}" type="presOf" srcId="{E10286FD-D1E1-4417-A82A-4BE842B531FB}" destId="{907B907C-5B51-4243-9D9A-A904D20478CE}" srcOrd="0" destOrd="0" presId="urn:microsoft.com/office/officeart/2008/layout/CircularPictureCallout"/>
    <dgm:cxn modelId="{F0C2FB3A-9E87-4B8A-A6A1-23BE20AA55E3}" srcId="{B96E1957-124E-4A21-B84E-6A360E7C8652}" destId="{E10286FD-D1E1-4417-A82A-4BE842B531FB}" srcOrd="0" destOrd="0" parTransId="{412B93D0-9535-4095-9ECB-685DD60259C4}" sibTransId="{D1690E1A-A992-4756-AF01-479CF2898E5D}"/>
    <dgm:cxn modelId="{75DE598F-61A9-4D3E-9AB3-1C2AA8D77544}" type="presOf" srcId="{D1690E1A-A992-4756-AF01-479CF2898E5D}" destId="{85C27C70-AB87-4526-A58B-EEFE805216EB}" srcOrd="0" destOrd="0" presId="urn:microsoft.com/office/officeart/2008/layout/CircularPictureCallout"/>
    <dgm:cxn modelId="{2AEFBEA9-A809-45EE-95AE-FB421E320015}" type="presOf" srcId="{B96E1957-124E-4A21-B84E-6A360E7C8652}" destId="{E0D3BCC4-14EC-4E82-AFC4-35DDB8C61F3C}" srcOrd="0" destOrd="0" presId="urn:microsoft.com/office/officeart/2008/layout/CircularPictureCallout"/>
    <dgm:cxn modelId="{AA9DC0AB-A792-47AB-9715-7750AE3898DE}" type="presParOf" srcId="{E0D3BCC4-14EC-4E82-AFC4-35DDB8C61F3C}" destId="{5DCCDED0-47F4-4C23-86F2-B0138E187645}" srcOrd="0" destOrd="0" presId="urn:microsoft.com/office/officeart/2008/layout/CircularPictureCallout"/>
    <dgm:cxn modelId="{C143C719-5317-4322-8D82-688AB0B3F30C}" type="presParOf" srcId="{5DCCDED0-47F4-4C23-86F2-B0138E187645}" destId="{6EFB31FC-5148-4DB0-95CE-AF79F9297C12}" srcOrd="0" destOrd="0" presId="urn:microsoft.com/office/officeart/2008/layout/CircularPictureCallout"/>
    <dgm:cxn modelId="{4EAA1CFC-CBAF-4EAF-B825-ECE2AFDF634B}" type="presParOf" srcId="{6EFB31FC-5148-4DB0-95CE-AF79F9297C12}" destId="{85C27C70-AB87-4526-A58B-EEFE805216EB}" srcOrd="0" destOrd="0" presId="urn:microsoft.com/office/officeart/2008/layout/CircularPictureCallout"/>
    <dgm:cxn modelId="{AA74AF34-EF40-4D67-8B9A-E8E4D00FA229}" type="presParOf" srcId="{5DCCDED0-47F4-4C23-86F2-B0138E187645}" destId="{907B907C-5B51-4243-9D9A-A904D20478CE}" srcOrd="1" destOrd="0" presId="urn:microsoft.com/office/officeart/2008/layout/CircularPictureCallou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96E1957-124E-4A21-B84E-6A360E7C8652}" type="doc">
      <dgm:prSet loTypeId="urn:microsoft.com/office/officeart/2008/layout/CircularPictureCallout" loCatId="picture" qsTypeId="urn:microsoft.com/office/officeart/2005/8/quickstyle/simple1" qsCatId="simple" csTypeId="urn:microsoft.com/office/officeart/2005/8/colors/accent1_2" csCatId="accent1" phldr="1"/>
      <dgm:spPr/>
      <dgm:t>
        <a:bodyPr/>
        <a:lstStyle/>
        <a:p>
          <a:endParaRPr lang="en-US"/>
        </a:p>
      </dgm:t>
    </dgm:pt>
    <dgm:pt modelId="{E10286FD-D1E1-4417-A82A-4BE842B531FB}">
      <dgm:prSet phldrT="[Text]" phldr="1"/>
      <dgm:spPr/>
      <dgm:t>
        <a:bodyPr/>
        <a:lstStyle/>
        <a:p>
          <a:endParaRPr lang="en-US"/>
        </a:p>
      </dgm:t>
    </dgm:pt>
    <dgm:pt modelId="{412B93D0-9535-4095-9ECB-685DD60259C4}" type="parTrans" cxnId="{F0C2FB3A-9E87-4B8A-A6A1-23BE20AA55E3}">
      <dgm:prSet/>
      <dgm:spPr/>
      <dgm:t>
        <a:bodyPr/>
        <a:lstStyle/>
        <a:p>
          <a:endParaRPr lang="en-US"/>
        </a:p>
      </dgm:t>
    </dgm:pt>
    <dgm:pt modelId="{D1690E1A-A992-4756-AF01-479CF2898E5D}" type="sibTrans" cxnId="{F0C2FB3A-9E87-4B8A-A6A1-23BE20AA55E3}">
      <dgm:prSet/>
      <dgm:spPr>
        <a:blipFill rotWithShape="1">
          <a:blip xmlns:r="http://schemas.openxmlformats.org/officeDocument/2006/relationships" r:embed="rId1"/>
          <a:srcRect/>
          <a:stretch>
            <a:fillRect l="-13000" r="-13000"/>
          </a:stretch>
        </a:blipFill>
      </dgm:spPr>
      <dgm:t>
        <a:bodyPr/>
        <a:lstStyle/>
        <a:p>
          <a:endParaRPr lang="en-US"/>
        </a:p>
      </dgm:t>
    </dgm:pt>
    <dgm:pt modelId="{E0D3BCC4-14EC-4E82-AFC4-35DDB8C61F3C}" type="pres">
      <dgm:prSet presAssocID="{B96E1957-124E-4A21-B84E-6A360E7C8652}" presName="Name0" presStyleCnt="0">
        <dgm:presLayoutVars>
          <dgm:chMax val="7"/>
          <dgm:chPref val="7"/>
          <dgm:dir/>
        </dgm:presLayoutVars>
      </dgm:prSet>
      <dgm:spPr/>
    </dgm:pt>
    <dgm:pt modelId="{5DCCDED0-47F4-4C23-86F2-B0138E187645}" type="pres">
      <dgm:prSet presAssocID="{B96E1957-124E-4A21-B84E-6A360E7C8652}" presName="Name1" presStyleCnt="0"/>
      <dgm:spPr/>
    </dgm:pt>
    <dgm:pt modelId="{6EFB31FC-5148-4DB0-95CE-AF79F9297C12}" type="pres">
      <dgm:prSet presAssocID="{D1690E1A-A992-4756-AF01-479CF2898E5D}" presName="picture_1" presStyleCnt="0"/>
      <dgm:spPr/>
    </dgm:pt>
    <dgm:pt modelId="{85C27C70-AB87-4526-A58B-EEFE805216EB}" type="pres">
      <dgm:prSet presAssocID="{D1690E1A-A992-4756-AF01-479CF2898E5D}" presName="pictureRepeatNode" presStyleLbl="alignImgPlace1" presStyleIdx="0" presStyleCnt="1" custFlipVert="0" custFlipHor="1" custScaleX="94812" custScaleY="84999" custLinFactNeighborX="45936" custLinFactNeighborY="-3615"/>
      <dgm:spPr/>
    </dgm:pt>
    <dgm:pt modelId="{907B907C-5B51-4243-9D9A-A904D20478CE}" type="pres">
      <dgm:prSet presAssocID="{E10286FD-D1E1-4417-A82A-4BE842B531FB}" presName="text_1" presStyleLbl="node1" presStyleIdx="0" presStyleCnt="0">
        <dgm:presLayoutVars>
          <dgm:bulletEnabled val="1"/>
        </dgm:presLayoutVars>
      </dgm:prSet>
      <dgm:spPr/>
    </dgm:pt>
  </dgm:ptLst>
  <dgm:cxnLst>
    <dgm:cxn modelId="{19D54533-382D-4C2D-A0A2-C500E027296D}" type="presOf" srcId="{E10286FD-D1E1-4417-A82A-4BE842B531FB}" destId="{907B907C-5B51-4243-9D9A-A904D20478CE}" srcOrd="0" destOrd="0" presId="urn:microsoft.com/office/officeart/2008/layout/CircularPictureCallout"/>
    <dgm:cxn modelId="{F0C2FB3A-9E87-4B8A-A6A1-23BE20AA55E3}" srcId="{B96E1957-124E-4A21-B84E-6A360E7C8652}" destId="{E10286FD-D1E1-4417-A82A-4BE842B531FB}" srcOrd="0" destOrd="0" parTransId="{412B93D0-9535-4095-9ECB-685DD60259C4}" sibTransId="{D1690E1A-A992-4756-AF01-479CF2898E5D}"/>
    <dgm:cxn modelId="{75DE598F-61A9-4D3E-9AB3-1C2AA8D77544}" type="presOf" srcId="{D1690E1A-A992-4756-AF01-479CF2898E5D}" destId="{85C27C70-AB87-4526-A58B-EEFE805216EB}" srcOrd="0" destOrd="0" presId="urn:microsoft.com/office/officeart/2008/layout/CircularPictureCallout"/>
    <dgm:cxn modelId="{2AEFBEA9-A809-45EE-95AE-FB421E320015}" type="presOf" srcId="{B96E1957-124E-4A21-B84E-6A360E7C8652}" destId="{E0D3BCC4-14EC-4E82-AFC4-35DDB8C61F3C}" srcOrd="0" destOrd="0" presId="urn:microsoft.com/office/officeart/2008/layout/CircularPictureCallout"/>
    <dgm:cxn modelId="{AA9DC0AB-A792-47AB-9715-7750AE3898DE}" type="presParOf" srcId="{E0D3BCC4-14EC-4E82-AFC4-35DDB8C61F3C}" destId="{5DCCDED0-47F4-4C23-86F2-B0138E187645}" srcOrd="0" destOrd="0" presId="urn:microsoft.com/office/officeart/2008/layout/CircularPictureCallout"/>
    <dgm:cxn modelId="{C143C719-5317-4322-8D82-688AB0B3F30C}" type="presParOf" srcId="{5DCCDED0-47F4-4C23-86F2-B0138E187645}" destId="{6EFB31FC-5148-4DB0-95CE-AF79F9297C12}" srcOrd="0" destOrd="0" presId="urn:microsoft.com/office/officeart/2008/layout/CircularPictureCallout"/>
    <dgm:cxn modelId="{4EAA1CFC-CBAF-4EAF-B825-ECE2AFDF634B}" type="presParOf" srcId="{6EFB31FC-5148-4DB0-95CE-AF79F9297C12}" destId="{85C27C70-AB87-4526-A58B-EEFE805216EB}" srcOrd="0" destOrd="0" presId="urn:microsoft.com/office/officeart/2008/layout/CircularPictureCallout"/>
    <dgm:cxn modelId="{AA74AF34-EF40-4D67-8B9A-E8E4D00FA229}" type="presParOf" srcId="{5DCCDED0-47F4-4C23-86F2-B0138E187645}" destId="{907B907C-5B51-4243-9D9A-A904D20478CE}" srcOrd="1" destOrd="0" presId="urn:microsoft.com/office/officeart/2008/layout/CircularPictureCallou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96E1957-124E-4A21-B84E-6A360E7C8652}" type="doc">
      <dgm:prSet loTypeId="urn:microsoft.com/office/officeart/2008/layout/CircularPictureCallout" loCatId="picture" qsTypeId="urn:microsoft.com/office/officeart/2005/8/quickstyle/simple1" qsCatId="simple" csTypeId="urn:microsoft.com/office/officeart/2005/8/colors/accent1_2" csCatId="accent1" phldr="1"/>
      <dgm:spPr/>
      <dgm:t>
        <a:bodyPr/>
        <a:lstStyle/>
        <a:p>
          <a:endParaRPr lang="en-US"/>
        </a:p>
      </dgm:t>
    </dgm:pt>
    <dgm:pt modelId="{E10286FD-D1E1-4417-A82A-4BE842B531FB}">
      <dgm:prSet phldrT="[Text]" phldr="1"/>
      <dgm:spPr/>
      <dgm:t>
        <a:bodyPr/>
        <a:lstStyle/>
        <a:p>
          <a:endParaRPr lang="en-US"/>
        </a:p>
      </dgm:t>
    </dgm:pt>
    <dgm:pt modelId="{412B93D0-9535-4095-9ECB-685DD60259C4}" type="parTrans" cxnId="{F0C2FB3A-9E87-4B8A-A6A1-23BE20AA55E3}">
      <dgm:prSet/>
      <dgm:spPr/>
      <dgm:t>
        <a:bodyPr/>
        <a:lstStyle/>
        <a:p>
          <a:endParaRPr lang="en-US"/>
        </a:p>
      </dgm:t>
    </dgm:pt>
    <dgm:pt modelId="{D1690E1A-A992-4756-AF01-479CF2898E5D}" type="sibTrans" cxnId="{F0C2FB3A-9E87-4B8A-A6A1-23BE20AA55E3}">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l="-50000" r="-50000"/>
          </a:stretch>
        </a:blipFill>
      </dgm:spPr>
      <dgm:t>
        <a:bodyPr/>
        <a:lstStyle/>
        <a:p>
          <a:endParaRPr lang="en-US"/>
        </a:p>
      </dgm:t>
      <dgm:extLst>
        <a:ext uri="{E40237B7-FDA0-4F09-8148-C483321AD2D9}">
          <dgm14:cNvPr xmlns:dgm14="http://schemas.microsoft.com/office/drawing/2010/diagram" id="0" name="" descr="Starbucks: A Marketing Research Lesson - Martin Meister">
            <a:extLst>
              <a:ext uri="{FF2B5EF4-FFF2-40B4-BE49-F238E27FC236}">
                <a16:creationId xmlns:a16="http://schemas.microsoft.com/office/drawing/2014/main" id="{2138DEFE-492B-4E37-A057-BE0D54783A0B}"/>
              </a:ext>
            </a:extLst>
          </dgm14:cNvPr>
        </a:ext>
      </dgm:extLst>
    </dgm:pt>
    <dgm:pt modelId="{E0D3BCC4-14EC-4E82-AFC4-35DDB8C61F3C}" type="pres">
      <dgm:prSet presAssocID="{B96E1957-124E-4A21-B84E-6A360E7C8652}" presName="Name0" presStyleCnt="0">
        <dgm:presLayoutVars>
          <dgm:chMax val="7"/>
          <dgm:chPref val="7"/>
          <dgm:dir/>
        </dgm:presLayoutVars>
      </dgm:prSet>
      <dgm:spPr/>
    </dgm:pt>
    <dgm:pt modelId="{5DCCDED0-47F4-4C23-86F2-B0138E187645}" type="pres">
      <dgm:prSet presAssocID="{B96E1957-124E-4A21-B84E-6A360E7C8652}" presName="Name1" presStyleCnt="0"/>
      <dgm:spPr/>
    </dgm:pt>
    <dgm:pt modelId="{6EFB31FC-5148-4DB0-95CE-AF79F9297C12}" type="pres">
      <dgm:prSet presAssocID="{D1690E1A-A992-4756-AF01-479CF2898E5D}" presName="picture_1" presStyleCnt="0"/>
      <dgm:spPr/>
    </dgm:pt>
    <dgm:pt modelId="{85C27C70-AB87-4526-A58B-EEFE805216EB}" type="pres">
      <dgm:prSet presAssocID="{D1690E1A-A992-4756-AF01-479CF2898E5D}" presName="pictureRepeatNode" presStyleLbl="alignImgPlace1" presStyleIdx="0" presStyleCnt="1" custScaleX="86259" custScaleY="85343" custLinFactNeighborX="53913" custLinFactNeighborY="4200"/>
      <dgm:spPr/>
    </dgm:pt>
    <dgm:pt modelId="{907B907C-5B51-4243-9D9A-A904D20478CE}" type="pres">
      <dgm:prSet presAssocID="{E10286FD-D1E1-4417-A82A-4BE842B531FB}" presName="text_1" presStyleLbl="node1" presStyleIdx="0" presStyleCnt="0">
        <dgm:presLayoutVars>
          <dgm:bulletEnabled val="1"/>
        </dgm:presLayoutVars>
      </dgm:prSet>
      <dgm:spPr/>
    </dgm:pt>
  </dgm:ptLst>
  <dgm:cxnLst>
    <dgm:cxn modelId="{19D54533-382D-4C2D-A0A2-C500E027296D}" type="presOf" srcId="{E10286FD-D1E1-4417-A82A-4BE842B531FB}" destId="{907B907C-5B51-4243-9D9A-A904D20478CE}" srcOrd="0" destOrd="0" presId="urn:microsoft.com/office/officeart/2008/layout/CircularPictureCallout"/>
    <dgm:cxn modelId="{F0C2FB3A-9E87-4B8A-A6A1-23BE20AA55E3}" srcId="{B96E1957-124E-4A21-B84E-6A360E7C8652}" destId="{E10286FD-D1E1-4417-A82A-4BE842B531FB}" srcOrd="0" destOrd="0" parTransId="{412B93D0-9535-4095-9ECB-685DD60259C4}" sibTransId="{D1690E1A-A992-4756-AF01-479CF2898E5D}"/>
    <dgm:cxn modelId="{75DE598F-61A9-4D3E-9AB3-1C2AA8D77544}" type="presOf" srcId="{D1690E1A-A992-4756-AF01-479CF2898E5D}" destId="{85C27C70-AB87-4526-A58B-EEFE805216EB}" srcOrd="0" destOrd="0" presId="urn:microsoft.com/office/officeart/2008/layout/CircularPictureCallout"/>
    <dgm:cxn modelId="{2AEFBEA9-A809-45EE-95AE-FB421E320015}" type="presOf" srcId="{B96E1957-124E-4A21-B84E-6A360E7C8652}" destId="{E0D3BCC4-14EC-4E82-AFC4-35DDB8C61F3C}" srcOrd="0" destOrd="0" presId="urn:microsoft.com/office/officeart/2008/layout/CircularPictureCallout"/>
    <dgm:cxn modelId="{AA9DC0AB-A792-47AB-9715-7750AE3898DE}" type="presParOf" srcId="{E0D3BCC4-14EC-4E82-AFC4-35DDB8C61F3C}" destId="{5DCCDED0-47F4-4C23-86F2-B0138E187645}" srcOrd="0" destOrd="0" presId="urn:microsoft.com/office/officeart/2008/layout/CircularPictureCallout"/>
    <dgm:cxn modelId="{C143C719-5317-4322-8D82-688AB0B3F30C}" type="presParOf" srcId="{5DCCDED0-47F4-4C23-86F2-B0138E187645}" destId="{6EFB31FC-5148-4DB0-95CE-AF79F9297C12}" srcOrd="0" destOrd="0" presId="urn:microsoft.com/office/officeart/2008/layout/CircularPictureCallout"/>
    <dgm:cxn modelId="{4EAA1CFC-CBAF-4EAF-B825-ECE2AFDF634B}" type="presParOf" srcId="{6EFB31FC-5148-4DB0-95CE-AF79F9297C12}" destId="{85C27C70-AB87-4526-A58B-EEFE805216EB}" srcOrd="0" destOrd="0" presId="urn:microsoft.com/office/officeart/2008/layout/CircularPictureCallout"/>
    <dgm:cxn modelId="{AA74AF34-EF40-4D67-8B9A-E8E4D00FA229}" type="presParOf" srcId="{5DCCDED0-47F4-4C23-86F2-B0138E187645}" destId="{907B907C-5B51-4243-9D9A-A904D20478CE}" srcOrd="1" destOrd="0" presId="urn:microsoft.com/office/officeart/2008/layout/CircularPictureCallou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96E1957-124E-4A21-B84E-6A360E7C8652}" type="doc">
      <dgm:prSet loTypeId="urn:microsoft.com/office/officeart/2008/layout/CircularPictureCallout" loCatId="picture" qsTypeId="urn:microsoft.com/office/officeart/2005/8/quickstyle/simple1" qsCatId="simple" csTypeId="urn:microsoft.com/office/officeart/2005/8/colors/accent1_2" csCatId="accent1" phldr="1"/>
      <dgm:spPr/>
      <dgm:t>
        <a:bodyPr/>
        <a:lstStyle/>
        <a:p>
          <a:endParaRPr lang="en-US"/>
        </a:p>
      </dgm:t>
    </dgm:pt>
    <dgm:pt modelId="{E10286FD-D1E1-4417-A82A-4BE842B531FB}">
      <dgm:prSet phldrT="[Text]" phldr="1"/>
      <dgm:spPr/>
      <dgm:t>
        <a:bodyPr/>
        <a:lstStyle/>
        <a:p>
          <a:endParaRPr lang="en-US" dirty="0"/>
        </a:p>
      </dgm:t>
    </dgm:pt>
    <dgm:pt modelId="{412B93D0-9535-4095-9ECB-685DD60259C4}" type="parTrans" cxnId="{F0C2FB3A-9E87-4B8A-A6A1-23BE20AA55E3}">
      <dgm:prSet/>
      <dgm:spPr/>
      <dgm:t>
        <a:bodyPr/>
        <a:lstStyle/>
        <a:p>
          <a:endParaRPr lang="en-US"/>
        </a:p>
      </dgm:t>
    </dgm:pt>
    <dgm:pt modelId="{D1690E1A-A992-4756-AF01-479CF2898E5D}" type="sibTrans" cxnId="{F0C2FB3A-9E87-4B8A-A6A1-23BE20AA55E3}">
      <dgm:prSet/>
      <dgm:spPr/>
      <dgm:t>
        <a:bodyPr/>
        <a:lstStyle/>
        <a:p>
          <a:endParaRPr lang="en-US"/>
        </a:p>
      </dgm:t>
    </dgm:pt>
    <dgm:pt modelId="{E0D3BCC4-14EC-4E82-AFC4-35DDB8C61F3C}" type="pres">
      <dgm:prSet presAssocID="{B96E1957-124E-4A21-B84E-6A360E7C8652}" presName="Name0" presStyleCnt="0">
        <dgm:presLayoutVars>
          <dgm:chMax val="7"/>
          <dgm:chPref val="7"/>
          <dgm:dir/>
        </dgm:presLayoutVars>
      </dgm:prSet>
      <dgm:spPr/>
    </dgm:pt>
    <dgm:pt modelId="{5DCCDED0-47F4-4C23-86F2-B0138E187645}" type="pres">
      <dgm:prSet presAssocID="{B96E1957-124E-4A21-B84E-6A360E7C8652}" presName="Name1" presStyleCnt="0"/>
      <dgm:spPr/>
    </dgm:pt>
    <dgm:pt modelId="{6EFB31FC-5148-4DB0-95CE-AF79F9297C12}" type="pres">
      <dgm:prSet presAssocID="{D1690E1A-A992-4756-AF01-479CF2898E5D}" presName="picture_1" presStyleCnt="0"/>
      <dgm:spPr/>
    </dgm:pt>
    <dgm:pt modelId="{85C27C70-AB87-4526-A58B-EEFE805216EB}" type="pres">
      <dgm:prSet presAssocID="{D1690E1A-A992-4756-AF01-479CF2898E5D}" presName="pictureRepeatNode" presStyleLbl="alignImgPlace1" presStyleIdx="0" presStyleCnt="1" custScaleX="9405" custScaleY="1074" custLinFactNeighborX="53913" custLinFactNeighborY="4200"/>
      <dgm:spPr/>
    </dgm:pt>
    <dgm:pt modelId="{907B907C-5B51-4243-9D9A-A904D20478CE}" type="pres">
      <dgm:prSet presAssocID="{E10286FD-D1E1-4417-A82A-4BE842B531FB}" presName="text_1" presStyleLbl="node1" presStyleIdx="0" presStyleCnt="0">
        <dgm:presLayoutVars>
          <dgm:bulletEnabled val="1"/>
        </dgm:presLayoutVars>
      </dgm:prSet>
      <dgm:spPr/>
    </dgm:pt>
  </dgm:ptLst>
  <dgm:cxnLst>
    <dgm:cxn modelId="{19D54533-382D-4C2D-A0A2-C500E027296D}" type="presOf" srcId="{E10286FD-D1E1-4417-A82A-4BE842B531FB}" destId="{907B907C-5B51-4243-9D9A-A904D20478CE}" srcOrd="0" destOrd="0" presId="urn:microsoft.com/office/officeart/2008/layout/CircularPictureCallout"/>
    <dgm:cxn modelId="{F0C2FB3A-9E87-4B8A-A6A1-23BE20AA55E3}" srcId="{B96E1957-124E-4A21-B84E-6A360E7C8652}" destId="{E10286FD-D1E1-4417-A82A-4BE842B531FB}" srcOrd="0" destOrd="0" parTransId="{412B93D0-9535-4095-9ECB-685DD60259C4}" sibTransId="{D1690E1A-A992-4756-AF01-479CF2898E5D}"/>
    <dgm:cxn modelId="{75DE598F-61A9-4D3E-9AB3-1C2AA8D77544}" type="presOf" srcId="{D1690E1A-A992-4756-AF01-479CF2898E5D}" destId="{85C27C70-AB87-4526-A58B-EEFE805216EB}" srcOrd="0" destOrd="0" presId="urn:microsoft.com/office/officeart/2008/layout/CircularPictureCallout"/>
    <dgm:cxn modelId="{2AEFBEA9-A809-45EE-95AE-FB421E320015}" type="presOf" srcId="{B96E1957-124E-4A21-B84E-6A360E7C8652}" destId="{E0D3BCC4-14EC-4E82-AFC4-35DDB8C61F3C}" srcOrd="0" destOrd="0" presId="urn:microsoft.com/office/officeart/2008/layout/CircularPictureCallout"/>
    <dgm:cxn modelId="{AA9DC0AB-A792-47AB-9715-7750AE3898DE}" type="presParOf" srcId="{E0D3BCC4-14EC-4E82-AFC4-35DDB8C61F3C}" destId="{5DCCDED0-47F4-4C23-86F2-B0138E187645}" srcOrd="0" destOrd="0" presId="urn:microsoft.com/office/officeart/2008/layout/CircularPictureCallout"/>
    <dgm:cxn modelId="{C143C719-5317-4322-8D82-688AB0B3F30C}" type="presParOf" srcId="{5DCCDED0-47F4-4C23-86F2-B0138E187645}" destId="{6EFB31FC-5148-4DB0-95CE-AF79F9297C12}" srcOrd="0" destOrd="0" presId="urn:microsoft.com/office/officeart/2008/layout/CircularPictureCallout"/>
    <dgm:cxn modelId="{4EAA1CFC-CBAF-4EAF-B825-ECE2AFDF634B}" type="presParOf" srcId="{6EFB31FC-5148-4DB0-95CE-AF79F9297C12}" destId="{85C27C70-AB87-4526-A58B-EEFE805216EB}" srcOrd="0" destOrd="0" presId="urn:microsoft.com/office/officeart/2008/layout/CircularPictureCallout"/>
    <dgm:cxn modelId="{AA74AF34-EF40-4D67-8B9A-E8E4D00FA229}" type="presParOf" srcId="{5DCCDED0-47F4-4C23-86F2-B0138E187645}" destId="{907B907C-5B51-4243-9D9A-A904D20478CE}" srcOrd="1" destOrd="0" presId="urn:microsoft.com/office/officeart/2008/layout/CircularPictureCallou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96E1957-124E-4A21-B84E-6A360E7C8652}" type="doc">
      <dgm:prSet loTypeId="urn:microsoft.com/office/officeart/2008/layout/CircularPictureCallout" loCatId="picture" qsTypeId="urn:microsoft.com/office/officeart/2005/8/quickstyle/simple1" qsCatId="simple" csTypeId="urn:microsoft.com/office/officeart/2005/8/colors/accent1_2" csCatId="accent1" phldr="1"/>
      <dgm:spPr/>
      <dgm:t>
        <a:bodyPr/>
        <a:lstStyle/>
        <a:p>
          <a:endParaRPr lang="en-US"/>
        </a:p>
      </dgm:t>
    </dgm:pt>
    <dgm:pt modelId="{E10286FD-D1E1-4417-A82A-4BE842B531FB}">
      <dgm:prSet phldrT="[Text]" phldr="1"/>
      <dgm:spPr/>
      <dgm:t>
        <a:bodyPr/>
        <a:lstStyle/>
        <a:p>
          <a:endParaRPr lang="en-US"/>
        </a:p>
      </dgm:t>
    </dgm:pt>
    <dgm:pt modelId="{412B93D0-9535-4095-9ECB-685DD60259C4}" type="parTrans" cxnId="{F0C2FB3A-9E87-4B8A-A6A1-23BE20AA55E3}">
      <dgm:prSet/>
      <dgm:spPr/>
      <dgm:t>
        <a:bodyPr/>
        <a:lstStyle/>
        <a:p>
          <a:endParaRPr lang="en-US"/>
        </a:p>
      </dgm:t>
    </dgm:pt>
    <dgm:pt modelId="{D1690E1A-A992-4756-AF01-479CF2898E5D}" type="sibTrans" cxnId="{F0C2FB3A-9E87-4B8A-A6A1-23BE20AA55E3}">
      <dgm:prSet/>
      <dgm:spPr>
        <a:blipFill rotWithShape="1">
          <a:blip xmlns:r="http://schemas.openxmlformats.org/officeDocument/2006/relationships" r:embed="rId1"/>
          <a:srcRect/>
          <a:stretch>
            <a:fillRect l="-40000" r="-40000"/>
          </a:stretch>
        </a:blipFill>
      </dgm:spPr>
      <dgm:t>
        <a:bodyPr/>
        <a:lstStyle/>
        <a:p>
          <a:endParaRPr lang="en-US"/>
        </a:p>
      </dgm:t>
    </dgm:pt>
    <dgm:pt modelId="{E0D3BCC4-14EC-4E82-AFC4-35DDB8C61F3C}" type="pres">
      <dgm:prSet presAssocID="{B96E1957-124E-4A21-B84E-6A360E7C8652}" presName="Name0" presStyleCnt="0">
        <dgm:presLayoutVars>
          <dgm:chMax val="7"/>
          <dgm:chPref val="7"/>
          <dgm:dir/>
        </dgm:presLayoutVars>
      </dgm:prSet>
      <dgm:spPr/>
    </dgm:pt>
    <dgm:pt modelId="{5DCCDED0-47F4-4C23-86F2-B0138E187645}" type="pres">
      <dgm:prSet presAssocID="{B96E1957-124E-4A21-B84E-6A360E7C8652}" presName="Name1" presStyleCnt="0"/>
      <dgm:spPr/>
    </dgm:pt>
    <dgm:pt modelId="{6EFB31FC-5148-4DB0-95CE-AF79F9297C12}" type="pres">
      <dgm:prSet presAssocID="{D1690E1A-A992-4756-AF01-479CF2898E5D}" presName="picture_1" presStyleCnt="0"/>
      <dgm:spPr/>
    </dgm:pt>
    <dgm:pt modelId="{85C27C70-AB87-4526-A58B-EEFE805216EB}" type="pres">
      <dgm:prSet presAssocID="{D1690E1A-A992-4756-AF01-479CF2898E5D}" presName="pictureRepeatNode" presStyleLbl="alignImgPlace1" presStyleIdx="0" presStyleCnt="1" custScaleX="86259" custScaleY="85343" custLinFactNeighborX="54434" custLinFactNeighborY="209"/>
      <dgm:spPr/>
    </dgm:pt>
    <dgm:pt modelId="{907B907C-5B51-4243-9D9A-A904D20478CE}" type="pres">
      <dgm:prSet presAssocID="{E10286FD-D1E1-4417-A82A-4BE842B531FB}" presName="text_1" presStyleLbl="node1" presStyleIdx="0" presStyleCnt="0">
        <dgm:presLayoutVars>
          <dgm:bulletEnabled val="1"/>
        </dgm:presLayoutVars>
      </dgm:prSet>
      <dgm:spPr/>
    </dgm:pt>
  </dgm:ptLst>
  <dgm:cxnLst>
    <dgm:cxn modelId="{19D54533-382D-4C2D-A0A2-C500E027296D}" type="presOf" srcId="{E10286FD-D1E1-4417-A82A-4BE842B531FB}" destId="{907B907C-5B51-4243-9D9A-A904D20478CE}" srcOrd="0" destOrd="0" presId="urn:microsoft.com/office/officeart/2008/layout/CircularPictureCallout"/>
    <dgm:cxn modelId="{F0C2FB3A-9E87-4B8A-A6A1-23BE20AA55E3}" srcId="{B96E1957-124E-4A21-B84E-6A360E7C8652}" destId="{E10286FD-D1E1-4417-A82A-4BE842B531FB}" srcOrd="0" destOrd="0" parTransId="{412B93D0-9535-4095-9ECB-685DD60259C4}" sibTransId="{D1690E1A-A992-4756-AF01-479CF2898E5D}"/>
    <dgm:cxn modelId="{75DE598F-61A9-4D3E-9AB3-1C2AA8D77544}" type="presOf" srcId="{D1690E1A-A992-4756-AF01-479CF2898E5D}" destId="{85C27C70-AB87-4526-A58B-EEFE805216EB}" srcOrd="0" destOrd="0" presId="urn:microsoft.com/office/officeart/2008/layout/CircularPictureCallout"/>
    <dgm:cxn modelId="{2AEFBEA9-A809-45EE-95AE-FB421E320015}" type="presOf" srcId="{B96E1957-124E-4A21-B84E-6A360E7C8652}" destId="{E0D3BCC4-14EC-4E82-AFC4-35DDB8C61F3C}" srcOrd="0" destOrd="0" presId="urn:microsoft.com/office/officeart/2008/layout/CircularPictureCallout"/>
    <dgm:cxn modelId="{AA9DC0AB-A792-47AB-9715-7750AE3898DE}" type="presParOf" srcId="{E0D3BCC4-14EC-4E82-AFC4-35DDB8C61F3C}" destId="{5DCCDED0-47F4-4C23-86F2-B0138E187645}" srcOrd="0" destOrd="0" presId="urn:microsoft.com/office/officeart/2008/layout/CircularPictureCallout"/>
    <dgm:cxn modelId="{C143C719-5317-4322-8D82-688AB0B3F30C}" type="presParOf" srcId="{5DCCDED0-47F4-4C23-86F2-B0138E187645}" destId="{6EFB31FC-5148-4DB0-95CE-AF79F9297C12}" srcOrd="0" destOrd="0" presId="urn:microsoft.com/office/officeart/2008/layout/CircularPictureCallout"/>
    <dgm:cxn modelId="{4EAA1CFC-CBAF-4EAF-B825-ECE2AFDF634B}" type="presParOf" srcId="{6EFB31FC-5148-4DB0-95CE-AF79F9297C12}" destId="{85C27C70-AB87-4526-A58B-EEFE805216EB}" srcOrd="0" destOrd="0" presId="urn:microsoft.com/office/officeart/2008/layout/CircularPictureCallout"/>
    <dgm:cxn modelId="{AA74AF34-EF40-4D67-8B9A-E8E4D00FA229}" type="presParOf" srcId="{5DCCDED0-47F4-4C23-86F2-B0138E187645}" destId="{907B907C-5B51-4243-9D9A-A904D20478CE}" srcOrd="1" destOrd="0" presId="urn:microsoft.com/office/officeart/2008/layout/CircularPictureCallou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96E1957-124E-4A21-B84E-6A360E7C8652}" type="doc">
      <dgm:prSet loTypeId="urn:microsoft.com/office/officeart/2008/layout/CircularPictureCallout" loCatId="picture" qsTypeId="urn:microsoft.com/office/officeart/2005/8/quickstyle/simple1" qsCatId="simple" csTypeId="urn:microsoft.com/office/officeart/2005/8/colors/accent1_2" csCatId="accent1" phldr="1"/>
      <dgm:spPr/>
      <dgm:t>
        <a:bodyPr/>
        <a:lstStyle/>
        <a:p>
          <a:endParaRPr lang="en-US"/>
        </a:p>
      </dgm:t>
    </dgm:pt>
    <dgm:pt modelId="{E10286FD-D1E1-4417-A82A-4BE842B531FB}">
      <dgm:prSet phldrT="[Text]" phldr="1"/>
      <dgm:spPr/>
      <dgm:t>
        <a:bodyPr/>
        <a:lstStyle/>
        <a:p>
          <a:endParaRPr lang="en-US" dirty="0"/>
        </a:p>
      </dgm:t>
    </dgm:pt>
    <dgm:pt modelId="{412B93D0-9535-4095-9ECB-685DD60259C4}" type="parTrans" cxnId="{F0C2FB3A-9E87-4B8A-A6A1-23BE20AA55E3}">
      <dgm:prSet/>
      <dgm:spPr/>
      <dgm:t>
        <a:bodyPr/>
        <a:lstStyle/>
        <a:p>
          <a:endParaRPr lang="en-US"/>
        </a:p>
      </dgm:t>
    </dgm:pt>
    <dgm:pt modelId="{D1690E1A-A992-4756-AF01-479CF2898E5D}" type="sibTrans" cxnId="{F0C2FB3A-9E87-4B8A-A6A1-23BE20AA55E3}">
      <dgm:prSet/>
      <dgm:spPr>
        <a:blipFill rotWithShape="1">
          <a:blip xmlns:r="http://schemas.openxmlformats.org/officeDocument/2006/relationships" r:embed="rId1"/>
          <a:srcRect/>
          <a:stretch>
            <a:fillRect l="-16000" r="-16000"/>
          </a:stretch>
        </a:blipFill>
      </dgm:spPr>
      <dgm:t>
        <a:bodyPr/>
        <a:lstStyle/>
        <a:p>
          <a:endParaRPr lang="en-US"/>
        </a:p>
      </dgm:t>
      <dgm:extLst>
        <a:ext uri="{E40237B7-FDA0-4F09-8148-C483321AD2D9}">
          <dgm14:cNvPr xmlns:dgm14="http://schemas.microsoft.com/office/drawing/2010/diagram" id="0" name="" descr="Starbucks: A Marketing Research Lesson - Martin Meister">
            <a:extLst>
              <a:ext uri="{FF2B5EF4-FFF2-40B4-BE49-F238E27FC236}">
                <a16:creationId xmlns:a16="http://schemas.microsoft.com/office/drawing/2014/main" id="{2138DEFE-492B-4E37-A057-BE0D54783A0B}"/>
              </a:ext>
            </a:extLst>
          </dgm14:cNvPr>
        </a:ext>
      </dgm:extLst>
    </dgm:pt>
    <dgm:pt modelId="{E0D3BCC4-14EC-4E82-AFC4-35DDB8C61F3C}" type="pres">
      <dgm:prSet presAssocID="{B96E1957-124E-4A21-B84E-6A360E7C8652}" presName="Name0" presStyleCnt="0">
        <dgm:presLayoutVars>
          <dgm:chMax val="7"/>
          <dgm:chPref val="7"/>
          <dgm:dir/>
        </dgm:presLayoutVars>
      </dgm:prSet>
      <dgm:spPr/>
    </dgm:pt>
    <dgm:pt modelId="{5DCCDED0-47F4-4C23-86F2-B0138E187645}" type="pres">
      <dgm:prSet presAssocID="{B96E1957-124E-4A21-B84E-6A360E7C8652}" presName="Name1" presStyleCnt="0"/>
      <dgm:spPr/>
    </dgm:pt>
    <dgm:pt modelId="{6EFB31FC-5148-4DB0-95CE-AF79F9297C12}" type="pres">
      <dgm:prSet presAssocID="{D1690E1A-A992-4756-AF01-479CF2898E5D}" presName="picture_1" presStyleCnt="0"/>
      <dgm:spPr/>
    </dgm:pt>
    <dgm:pt modelId="{85C27C70-AB87-4526-A58B-EEFE805216EB}" type="pres">
      <dgm:prSet presAssocID="{D1690E1A-A992-4756-AF01-479CF2898E5D}" presName="pictureRepeatNode" presStyleLbl="alignImgPlace1" presStyleIdx="0" presStyleCnt="1" custScaleX="86259" custScaleY="85343" custLinFactNeighborX="51871" custLinFactNeighborY="-4383"/>
      <dgm:spPr/>
    </dgm:pt>
    <dgm:pt modelId="{907B907C-5B51-4243-9D9A-A904D20478CE}" type="pres">
      <dgm:prSet presAssocID="{E10286FD-D1E1-4417-A82A-4BE842B531FB}" presName="text_1" presStyleLbl="node1" presStyleIdx="0" presStyleCnt="0">
        <dgm:presLayoutVars>
          <dgm:bulletEnabled val="1"/>
        </dgm:presLayoutVars>
      </dgm:prSet>
      <dgm:spPr/>
    </dgm:pt>
  </dgm:ptLst>
  <dgm:cxnLst>
    <dgm:cxn modelId="{19D54533-382D-4C2D-A0A2-C500E027296D}" type="presOf" srcId="{E10286FD-D1E1-4417-A82A-4BE842B531FB}" destId="{907B907C-5B51-4243-9D9A-A904D20478CE}" srcOrd="0" destOrd="0" presId="urn:microsoft.com/office/officeart/2008/layout/CircularPictureCallout"/>
    <dgm:cxn modelId="{F0C2FB3A-9E87-4B8A-A6A1-23BE20AA55E3}" srcId="{B96E1957-124E-4A21-B84E-6A360E7C8652}" destId="{E10286FD-D1E1-4417-A82A-4BE842B531FB}" srcOrd="0" destOrd="0" parTransId="{412B93D0-9535-4095-9ECB-685DD60259C4}" sibTransId="{D1690E1A-A992-4756-AF01-479CF2898E5D}"/>
    <dgm:cxn modelId="{75DE598F-61A9-4D3E-9AB3-1C2AA8D77544}" type="presOf" srcId="{D1690E1A-A992-4756-AF01-479CF2898E5D}" destId="{85C27C70-AB87-4526-A58B-EEFE805216EB}" srcOrd="0" destOrd="0" presId="urn:microsoft.com/office/officeart/2008/layout/CircularPictureCallout"/>
    <dgm:cxn modelId="{2AEFBEA9-A809-45EE-95AE-FB421E320015}" type="presOf" srcId="{B96E1957-124E-4A21-B84E-6A360E7C8652}" destId="{E0D3BCC4-14EC-4E82-AFC4-35DDB8C61F3C}" srcOrd="0" destOrd="0" presId="urn:microsoft.com/office/officeart/2008/layout/CircularPictureCallout"/>
    <dgm:cxn modelId="{AA9DC0AB-A792-47AB-9715-7750AE3898DE}" type="presParOf" srcId="{E0D3BCC4-14EC-4E82-AFC4-35DDB8C61F3C}" destId="{5DCCDED0-47F4-4C23-86F2-B0138E187645}" srcOrd="0" destOrd="0" presId="urn:microsoft.com/office/officeart/2008/layout/CircularPictureCallout"/>
    <dgm:cxn modelId="{C143C719-5317-4322-8D82-688AB0B3F30C}" type="presParOf" srcId="{5DCCDED0-47F4-4C23-86F2-B0138E187645}" destId="{6EFB31FC-5148-4DB0-95CE-AF79F9297C12}" srcOrd="0" destOrd="0" presId="urn:microsoft.com/office/officeart/2008/layout/CircularPictureCallout"/>
    <dgm:cxn modelId="{4EAA1CFC-CBAF-4EAF-B825-ECE2AFDF634B}" type="presParOf" srcId="{6EFB31FC-5148-4DB0-95CE-AF79F9297C12}" destId="{85C27C70-AB87-4526-A58B-EEFE805216EB}" srcOrd="0" destOrd="0" presId="urn:microsoft.com/office/officeart/2008/layout/CircularPictureCallout"/>
    <dgm:cxn modelId="{AA74AF34-EF40-4D67-8B9A-E8E4D00FA229}" type="presParOf" srcId="{5DCCDED0-47F4-4C23-86F2-B0138E187645}" destId="{907B907C-5B51-4243-9D9A-A904D20478CE}" srcOrd="1" destOrd="0" presId="urn:microsoft.com/office/officeart/2008/layout/CircularPictureCallou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96E1957-124E-4A21-B84E-6A360E7C8652}" type="doc">
      <dgm:prSet loTypeId="urn:microsoft.com/office/officeart/2008/layout/CircularPictureCallout" loCatId="picture" qsTypeId="urn:microsoft.com/office/officeart/2005/8/quickstyle/simple1" qsCatId="simple" csTypeId="urn:microsoft.com/office/officeart/2005/8/colors/accent1_2" csCatId="accent1" phldr="1"/>
      <dgm:spPr/>
      <dgm:t>
        <a:bodyPr/>
        <a:lstStyle/>
        <a:p>
          <a:endParaRPr lang="en-US"/>
        </a:p>
      </dgm:t>
    </dgm:pt>
    <dgm:pt modelId="{E10286FD-D1E1-4417-A82A-4BE842B531FB}">
      <dgm:prSet phldrT="[Text]" phldr="1"/>
      <dgm:spPr/>
      <dgm:t>
        <a:bodyPr/>
        <a:lstStyle/>
        <a:p>
          <a:endParaRPr lang="en-US"/>
        </a:p>
      </dgm:t>
    </dgm:pt>
    <dgm:pt modelId="{412B93D0-9535-4095-9ECB-685DD60259C4}" type="parTrans" cxnId="{F0C2FB3A-9E87-4B8A-A6A1-23BE20AA55E3}">
      <dgm:prSet/>
      <dgm:spPr/>
      <dgm:t>
        <a:bodyPr/>
        <a:lstStyle/>
        <a:p>
          <a:endParaRPr lang="en-US"/>
        </a:p>
      </dgm:t>
    </dgm:pt>
    <dgm:pt modelId="{D1690E1A-A992-4756-AF01-479CF2898E5D}" type="sibTrans" cxnId="{F0C2FB3A-9E87-4B8A-A6A1-23BE20AA55E3}">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l="-50000" r="-50000"/>
          </a:stretch>
        </a:blipFill>
      </dgm:spPr>
      <dgm:t>
        <a:bodyPr/>
        <a:lstStyle/>
        <a:p>
          <a:endParaRPr lang="en-US"/>
        </a:p>
      </dgm:t>
      <dgm:extLst>
        <a:ext uri="{E40237B7-FDA0-4F09-8148-C483321AD2D9}">
          <dgm14:cNvPr xmlns:dgm14="http://schemas.microsoft.com/office/drawing/2010/diagram" id="0" name="" descr="Starbucks: A Marketing Research Lesson - Martin Meister">
            <a:extLst>
              <a:ext uri="{FF2B5EF4-FFF2-40B4-BE49-F238E27FC236}">
                <a16:creationId xmlns:a16="http://schemas.microsoft.com/office/drawing/2014/main" id="{2138DEFE-492B-4E37-A057-BE0D54783A0B}"/>
              </a:ext>
            </a:extLst>
          </dgm14:cNvPr>
        </a:ext>
      </dgm:extLst>
    </dgm:pt>
    <dgm:pt modelId="{E0D3BCC4-14EC-4E82-AFC4-35DDB8C61F3C}" type="pres">
      <dgm:prSet presAssocID="{B96E1957-124E-4A21-B84E-6A360E7C8652}" presName="Name0" presStyleCnt="0">
        <dgm:presLayoutVars>
          <dgm:chMax val="7"/>
          <dgm:chPref val="7"/>
          <dgm:dir/>
        </dgm:presLayoutVars>
      </dgm:prSet>
      <dgm:spPr/>
    </dgm:pt>
    <dgm:pt modelId="{5DCCDED0-47F4-4C23-86F2-B0138E187645}" type="pres">
      <dgm:prSet presAssocID="{B96E1957-124E-4A21-B84E-6A360E7C8652}" presName="Name1" presStyleCnt="0"/>
      <dgm:spPr/>
    </dgm:pt>
    <dgm:pt modelId="{6EFB31FC-5148-4DB0-95CE-AF79F9297C12}" type="pres">
      <dgm:prSet presAssocID="{D1690E1A-A992-4756-AF01-479CF2898E5D}" presName="picture_1" presStyleCnt="0"/>
      <dgm:spPr/>
    </dgm:pt>
    <dgm:pt modelId="{85C27C70-AB87-4526-A58B-EEFE805216EB}" type="pres">
      <dgm:prSet presAssocID="{D1690E1A-A992-4756-AF01-479CF2898E5D}" presName="pictureRepeatNode" presStyleLbl="alignImgPlace1" presStyleIdx="0" presStyleCnt="1" custScaleX="86259" custScaleY="85343" custLinFactNeighborX="54434" custLinFactNeighborY="1000"/>
      <dgm:spPr/>
    </dgm:pt>
    <dgm:pt modelId="{907B907C-5B51-4243-9D9A-A904D20478CE}" type="pres">
      <dgm:prSet presAssocID="{E10286FD-D1E1-4417-A82A-4BE842B531FB}" presName="text_1" presStyleLbl="node1" presStyleIdx="0" presStyleCnt="0">
        <dgm:presLayoutVars>
          <dgm:bulletEnabled val="1"/>
        </dgm:presLayoutVars>
      </dgm:prSet>
      <dgm:spPr/>
    </dgm:pt>
  </dgm:ptLst>
  <dgm:cxnLst>
    <dgm:cxn modelId="{19D54533-382D-4C2D-A0A2-C500E027296D}" type="presOf" srcId="{E10286FD-D1E1-4417-A82A-4BE842B531FB}" destId="{907B907C-5B51-4243-9D9A-A904D20478CE}" srcOrd="0" destOrd="0" presId="urn:microsoft.com/office/officeart/2008/layout/CircularPictureCallout"/>
    <dgm:cxn modelId="{F0C2FB3A-9E87-4B8A-A6A1-23BE20AA55E3}" srcId="{B96E1957-124E-4A21-B84E-6A360E7C8652}" destId="{E10286FD-D1E1-4417-A82A-4BE842B531FB}" srcOrd="0" destOrd="0" parTransId="{412B93D0-9535-4095-9ECB-685DD60259C4}" sibTransId="{D1690E1A-A992-4756-AF01-479CF2898E5D}"/>
    <dgm:cxn modelId="{75DE598F-61A9-4D3E-9AB3-1C2AA8D77544}" type="presOf" srcId="{D1690E1A-A992-4756-AF01-479CF2898E5D}" destId="{85C27C70-AB87-4526-A58B-EEFE805216EB}" srcOrd="0" destOrd="0" presId="urn:microsoft.com/office/officeart/2008/layout/CircularPictureCallout"/>
    <dgm:cxn modelId="{2AEFBEA9-A809-45EE-95AE-FB421E320015}" type="presOf" srcId="{B96E1957-124E-4A21-B84E-6A360E7C8652}" destId="{E0D3BCC4-14EC-4E82-AFC4-35DDB8C61F3C}" srcOrd="0" destOrd="0" presId="urn:microsoft.com/office/officeart/2008/layout/CircularPictureCallout"/>
    <dgm:cxn modelId="{AA9DC0AB-A792-47AB-9715-7750AE3898DE}" type="presParOf" srcId="{E0D3BCC4-14EC-4E82-AFC4-35DDB8C61F3C}" destId="{5DCCDED0-47F4-4C23-86F2-B0138E187645}" srcOrd="0" destOrd="0" presId="urn:microsoft.com/office/officeart/2008/layout/CircularPictureCallout"/>
    <dgm:cxn modelId="{C143C719-5317-4322-8D82-688AB0B3F30C}" type="presParOf" srcId="{5DCCDED0-47F4-4C23-86F2-B0138E187645}" destId="{6EFB31FC-5148-4DB0-95CE-AF79F9297C12}" srcOrd="0" destOrd="0" presId="urn:microsoft.com/office/officeart/2008/layout/CircularPictureCallout"/>
    <dgm:cxn modelId="{4EAA1CFC-CBAF-4EAF-B825-ECE2AFDF634B}" type="presParOf" srcId="{6EFB31FC-5148-4DB0-95CE-AF79F9297C12}" destId="{85C27C70-AB87-4526-A58B-EEFE805216EB}" srcOrd="0" destOrd="0" presId="urn:microsoft.com/office/officeart/2008/layout/CircularPictureCallout"/>
    <dgm:cxn modelId="{AA74AF34-EF40-4D67-8B9A-E8E4D00FA229}" type="presParOf" srcId="{5DCCDED0-47F4-4C23-86F2-B0138E187645}" destId="{907B907C-5B51-4243-9D9A-A904D20478CE}" srcOrd="1" destOrd="0" presId="urn:microsoft.com/office/officeart/2008/layout/CircularPictureCallou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B96E1957-124E-4A21-B84E-6A360E7C8652}" type="doc">
      <dgm:prSet loTypeId="urn:microsoft.com/office/officeart/2008/layout/CircularPictureCallout" loCatId="picture" qsTypeId="urn:microsoft.com/office/officeart/2005/8/quickstyle/simple1" qsCatId="simple" csTypeId="urn:microsoft.com/office/officeart/2005/8/colors/accent1_2" csCatId="accent1" phldr="1"/>
      <dgm:spPr/>
      <dgm:t>
        <a:bodyPr/>
        <a:lstStyle/>
        <a:p>
          <a:endParaRPr lang="en-US"/>
        </a:p>
      </dgm:t>
    </dgm:pt>
    <dgm:pt modelId="{E10286FD-D1E1-4417-A82A-4BE842B531FB}">
      <dgm:prSet phldrT="[Text]" phldr="1"/>
      <dgm:spPr/>
      <dgm:t>
        <a:bodyPr/>
        <a:lstStyle/>
        <a:p>
          <a:endParaRPr lang="en-US" dirty="0"/>
        </a:p>
      </dgm:t>
    </dgm:pt>
    <dgm:pt modelId="{412B93D0-9535-4095-9ECB-685DD60259C4}" type="parTrans" cxnId="{F0C2FB3A-9E87-4B8A-A6A1-23BE20AA55E3}">
      <dgm:prSet/>
      <dgm:spPr/>
      <dgm:t>
        <a:bodyPr/>
        <a:lstStyle/>
        <a:p>
          <a:endParaRPr lang="en-US"/>
        </a:p>
      </dgm:t>
    </dgm:pt>
    <dgm:pt modelId="{D1690E1A-A992-4756-AF01-479CF2898E5D}" type="sibTrans" cxnId="{F0C2FB3A-9E87-4B8A-A6A1-23BE20AA55E3}">
      <dgm:prSet/>
      <dgm:spPr>
        <a:blipFill rotWithShape="1">
          <a:blip xmlns:r="http://schemas.openxmlformats.org/officeDocument/2006/relationships" r:embed="rId1"/>
          <a:srcRect/>
          <a:stretch>
            <a:fillRect l="-38000" r="-38000"/>
          </a:stretch>
        </a:blipFill>
      </dgm:spPr>
      <dgm:t>
        <a:bodyPr/>
        <a:lstStyle/>
        <a:p>
          <a:endParaRPr lang="en-US"/>
        </a:p>
      </dgm:t>
      <dgm:extLst>
        <a:ext uri="{E40237B7-FDA0-4F09-8148-C483321AD2D9}">
          <dgm14:cNvPr xmlns:dgm14="http://schemas.microsoft.com/office/drawing/2010/diagram" id="0" name="" descr="Starbucks: A Marketing Research Lesson - Martin Meister">
            <a:extLst>
              <a:ext uri="{FF2B5EF4-FFF2-40B4-BE49-F238E27FC236}">
                <a16:creationId xmlns:a16="http://schemas.microsoft.com/office/drawing/2014/main" id="{2138DEFE-492B-4E37-A057-BE0D54783A0B}"/>
              </a:ext>
            </a:extLst>
          </dgm14:cNvPr>
        </a:ext>
      </dgm:extLst>
    </dgm:pt>
    <dgm:pt modelId="{E0D3BCC4-14EC-4E82-AFC4-35DDB8C61F3C}" type="pres">
      <dgm:prSet presAssocID="{B96E1957-124E-4A21-B84E-6A360E7C8652}" presName="Name0" presStyleCnt="0">
        <dgm:presLayoutVars>
          <dgm:chMax val="7"/>
          <dgm:chPref val="7"/>
          <dgm:dir/>
        </dgm:presLayoutVars>
      </dgm:prSet>
      <dgm:spPr/>
    </dgm:pt>
    <dgm:pt modelId="{5DCCDED0-47F4-4C23-86F2-B0138E187645}" type="pres">
      <dgm:prSet presAssocID="{B96E1957-124E-4A21-B84E-6A360E7C8652}" presName="Name1" presStyleCnt="0"/>
      <dgm:spPr/>
    </dgm:pt>
    <dgm:pt modelId="{6EFB31FC-5148-4DB0-95CE-AF79F9297C12}" type="pres">
      <dgm:prSet presAssocID="{D1690E1A-A992-4756-AF01-479CF2898E5D}" presName="picture_1" presStyleCnt="0"/>
      <dgm:spPr/>
    </dgm:pt>
    <dgm:pt modelId="{85C27C70-AB87-4526-A58B-EEFE805216EB}" type="pres">
      <dgm:prSet presAssocID="{D1690E1A-A992-4756-AF01-479CF2898E5D}" presName="pictureRepeatNode" presStyleLbl="alignImgPlace1" presStyleIdx="0" presStyleCnt="1" custScaleX="86259" custScaleY="85343" custLinFactNeighborX="54729" custLinFactNeighborY="0"/>
      <dgm:spPr/>
    </dgm:pt>
    <dgm:pt modelId="{907B907C-5B51-4243-9D9A-A904D20478CE}" type="pres">
      <dgm:prSet presAssocID="{E10286FD-D1E1-4417-A82A-4BE842B531FB}" presName="text_1" presStyleLbl="node1" presStyleIdx="0" presStyleCnt="0">
        <dgm:presLayoutVars>
          <dgm:bulletEnabled val="1"/>
        </dgm:presLayoutVars>
      </dgm:prSet>
      <dgm:spPr/>
    </dgm:pt>
  </dgm:ptLst>
  <dgm:cxnLst>
    <dgm:cxn modelId="{19D54533-382D-4C2D-A0A2-C500E027296D}" type="presOf" srcId="{E10286FD-D1E1-4417-A82A-4BE842B531FB}" destId="{907B907C-5B51-4243-9D9A-A904D20478CE}" srcOrd="0" destOrd="0" presId="urn:microsoft.com/office/officeart/2008/layout/CircularPictureCallout"/>
    <dgm:cxn modelId="{F0C2FB3A-9E87-4B8A-A6A1-23BE20AA55E3}" srcId="{B96E1957-124E-4A21-B84E-6A360E7C8652}" destId="{E10286FD-D1E1-4417-A82A-4BE842B531FB}" srcOrd="0" destOrd="0" parTransId="{412B93D0-9535-4095-9ECB-685DD60259C4}" sibTransId="{D1690E1A-A992-4756-AF01-479CF2898E5D}"/>
    <dgm:cxn modelId="{75DE598F-61A9-4D3E-9AB3-1C2AA8D77544}" type="presOf" srcId="{D1690E1A-A992-4756-AF01-479CF2898E5D}" destId="{85C27C70-AB87-4526-A58B-EEFE805216EB}" srcOrd="0" destOrd="0" presId="urn:microsoft.com/office/officeart/2008/layout/CircularPictureCallout"/>
    <dgm:cxn modelId="{2AEFBEA9-A809-45EE-95AE-FB421E320015}" type="presOf" srcId="{B96E1957-124E-4A21-B84E-6A360E7C8652}" destId="{E0D3BCC4-14EC-4E82-AFC4-35DDB8C61F3C}" srcOrd="0" destOrd="0" presId="urn:microsoft.com/office/officeart/2008/layout/CircularPictureCallout"/>
    <dgm:cxn modelId="{AA9DC0AB-A792-47AB-9715-7750AE3898DE}" type="presParOf" srcId="{E0D3BCC4-14EC-4E82-AFC4-35DDB8C61F3C}" destId="{5DCCDED0-47F4-4C23-86F2-B0138E187645}" srcOrd="0" destOrd="0" presId="urn:microsoft.com/office/officeart/2008/layout/CircularPictureCallout"/>
    <dgm:cxn modelId="{C143C719-5317-4322-8D82-688AB0B3F30C}" type="presParOf" srcId="{5DCCDED0-47F4-4C23-86F2-B0138E187645}" destId="{6EFB31FC-5148-4DB0-95CE-AF79F9297C12}" srcOrd="0" destOrd="0" presId="urn:microsoft.com/office/officeart/2008/layout/CircularPictureCallout"/>
    <dgm:cxn modelId="{4EAA1CFC-CBAF-4EAF-B825-ECE2AFDF634B}" type="presParOf" srcId="{6EFB31FC-5148-4DB0-95CE-AF79F9297C12}" destId="{85C27C70-AB87-4526-A58B-EEFE805216EB}" srcOrd="0" destOrd="0" presId="urn:microsoft.com/office/officeart/2008/layout/CircularPictureCallout"/>
    <dgm:cxn modelId="{AA74AF34-EF40-4D67-8B9A-E8E4D00FA229}" type="presParOf" srcId="{5DCCDED0-47F4-4C23-86F2-B0138E187645}" destId="{907B907C-5B51-4243-9D9A-A904D20478CE}" srcOrd="1" destOrd="0" presId="urn:microsoft.com/office/officeart/2008/layout/CircularPictureCallou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B96E1957-124E-4A21-B84E-6A360E7C8652}" type="doc">
      <dgm:prSet loTypeId="urn:microsoft.com/office/officeart/2008/layout/CircularPictureCallout" loCatId="picture" qsTypeId="urn:microsoft.com/office/officeart/2005/8/quickstyle/simple1" qsCatId="simple" csTypeId="urn:microsoft.com/office/officeart/2005/8/colors/accent1_2" csCatId="accent1" phldr="1"/>
      <dgm:spPr/>
      <dgm:t>
        <a:bodyPr/>
        <a:lstStyle/>
        <a:p>
          <a:endParaRPr lang="en-US"/>
        </a:p>
      </dgm:t>
    </dgm:pt>
    <dgm:pt modelId="{E10286FD-D1E1-4417-A82A-4BE842B531FB}">
      <dgm:prSet phldrT="[Text]" phldr="1"/>
      <dgm:spPr/>
      <dgm:t>
        <a:bodyPr/>
        <a:lstStyle/>
        <a:p>
          <a:endParaRPr lang="en-US"/>
        </a:p>
      </dgm:t>
    </dgm:pt>
    <dgm:pt modelId="{412B93D0-9535-4095-9ECB-685DD60259C4}" type="parTrans" cxnId="{F0C2FB3A-9E87-4B8A-A6A1-23BE20AA55E3}">
      <dgm:prSet/>
      <dgm:spPr/>
      <dgm:t>
        <a:bodyPr/>
        <a:lstStyle/>
        <a:p>
          <a:endParaRPr lang="en-US"/>
        </a:p>
      </dgm:t>
    </dgm:pt>
    <dgm:pt modelId="{D1690E1A-A992-4756-AF01-479CF2898E5D}" type="sibTrans" cxnId="{F0C2FB3A-9E87-4B8A-A6A1-23BE20AA55E3}">
      <dgm:prSet/>
      <dgm:spPr>
        <a:blipFill rotWithShape="1">
          <a:blip xmlns:r="http://schemas.openxmlformats.org/officeDocument/2006/relationships" r:embed="rId1"/>
          <a:srcRect/>
          <a:stretch>
            <a:fillRect l="-24000" r="-24000"/>
          </a:stretch>
        </a:blipFill>
      </dgm:spPr>
      <dgm:t>
        <a:bodyPr/>
        <a:lstStyle/>
        <a:p>
          <a:endParaRPr lang="en-US"/>
        </a:p>
      </dgm:t>
    </dgm:pt>
    <dgm:pt modelId="{E0D3BCC4-14EC-4E82-AFC4-35DDB8C61F3C}" type="pres">
      <dgm:prSet presAssocID="{B96E1957-124E-4A21-B84E-6A360E7C8652}" presName="Name0" presStyleCnt="0">
        <dgm:presLayoutVars>
          <dgm:chMax val="7"/>
          <dgm:chPref val="7"/>
          <dgm:dir/>
        </dgm:presLayoutVars>
      </dgm:prSet>
      <dgm:spPr/>
    </dgm:pt>
    <dgm:pt modelId="{5DCCDED0-47F4-4C23-86F2-B0138E187645}" type="pres">
      <dgm:prSet presAssocID="{B96E1957-124E-4A21-B84E-6A360E7C8652}" presName="Name1" presStyleCnt="0"/>
      <dgm:spPr/>
    </dgm:pt>
    <dgm:pt modelId="{6EFB31FC-5148-4DB0-95CE-AF79F9297C12}" type="pres">
      <dgm:prSet presAssocID="{D1690E1A-A992-4756-AF01-479CF2898E5D}" presName="picture_1" presStyleCnt="0"/>
      <dgm:spPr/>
    </dgm:pt>
    <dgm:pt modelId="{85C27C70-AB87-4526-A58B-EEFE805216EB}" type="pres">
      <dgm:prSet presAssocID="{D1690E1A-A992-4756-AF01-479CF2898E5D}" presName="pictureRepeatNode" presStyleLbl="alignImgPlace1" presStyleIdx="0" presStyleCnt="1" custScaleX="86259" custScaleY="85343" custLinFactNeighborX="52990" custLinFactNeighborY="-1582"/>
      <dgm:spPr/>
    </dgm:pt>
    <dgm:pt modelId="{907B907C-5B51-4243-9D9A-A904D20478CE}" type="pres">
      <dgm:prSet presAssocID="{E10286FD-D1E1-4417-A82A-4BE842B531FB}" presName="text_1" presStyleLbl="node1" presStyleIdx="0" presStyleCnt="0">
        <dgm:presLayoutVars>
          <dgm:bulletEnabled val="1"/>
        </dgm:presLayoutVars>
      </dgm:prSet>
      <dgm:spPr/>
    </dgm:pt>
  </dgm:ptLst>
  <dgm:cxnLst>
    <dgm:cxn modelId="{19D54533-382D-4C2D-A0A2-C500E027296D}" type="presOf" srcId="{E10286FD-D1E1-4417-A82A-4BE842B531FB}" destId="{907B907C-5B51-4243-9D9A-A904D20478CE}" srcOrd="0" destOrd="0" presId="urn:microsoft.com/office/officeart/2008/layout/CircularPictureCallout"/>
    <dgm:cxn modelId="{F0C2FB3A-9E87-4B8A-A6A1-23BE20AA55E3}" srcId="{B96E1957-124E-4A21-B84E-6A360E7C8652}" destId="{E10286FD-D1E1-4417-A82A-4BE842B531FB}" srcOrd="0" destOrd="0" parTransId="{412B93D0-9535-4095-9ECB-685DD60259C4}" sibTransId="{D1690E1A-A992-4756-AF01-479CF2898E5D}"/>
    <dgm:cxn modelId="{75DE598F-61A9-4D3E-9AB3-1C2AA8D77544}" type="presOf" srcId="{D1690E1A-A992-4756-AF01-479CF2898E5D}" destId="{85C27C70-AB87-4526-A58B-EEFE805216EB}" srcOrd="0" destOrd="0" presId="urn:microsoft.com/office/officeart/2008/layout/CircularPictureCallout"/>
    <dgm:cxn modelId="{2AEFBEA9-A809-45EE-95AE-FB421E320015}" type="presOf" srcId="{B96E1957-124E-4A21-B84E-6A360E7C8652}" destId="{E0D3BCC4-14EC-4E82-AFC4-35DDB8C61F3C}" srcOrd="0" destOrd="0" presId="urn:microsoft.com/office/officeart/2008/layout/CircularPictureCallout"/>
    <dgm:cxn modelId="{AA9DC0AB-A792-47AB-9715-7750AE3898DE}" type="presParOf" srcId="{E0D3BCC4-14EC-4E82-AFC4-35DDB8C61F3C}" destId="{5DCCDED0-47F4-4C23-86F2-B0138E187645}" srcOrd="0" destOrd="0" presId="urn:microsoft.com/office/officeart/2008/layout/CircularPictureCallout"/>
    <dgm:cxn modelId="{C143C719-5317-4322-8D82-688AB0B3F30C}" type="presParOf" srcId="{5DCCDED0-47F4-4C23-86F2-B0138E187645}" destId="{6EFB31FC-5148-4DB0-95CE-AF79F9297C12}" srcOrd="0" destOrd="0" presId="urn:microsoft.com/office/officeart/2008/layout/CircularPictureCallout"/>
    <dgm:cxn modelId="{4EAA1CFC-CBAF-4EAF-B825-ECE2AFDF634B}" type="presParOf" srcId="{6EFB31FC-5148-4DB0-95CE-AF79F9297C12}" destId="{85C27C70-AB87-4526-A58B-EEFE805216EB}" srcOrd="0" destOrd="0" presId="urn:microsoft.com/office/officeart/2008/layout/CircularPictureCallout"/>
    <dgm:cxn modelId="{AA74AF34-EF40-4D67-8B9A-E8E4D00FA229}" type="presParOf" srcId="{5DCCDED0-47F4-4C23-86F2-B0138E187645}" destId="{907B907C-5B51-4243-9D9A-A904D20478CE}" srcOrd="1" destOrd="0" presId="urn:microsoft.com/office/officeart/2008/layout/CircularPictureCallou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C27C70-AB87-4526-A58B-EEFE805216EB}">
      <dsp:nvSpPr>
        <dsp:cNvPr id="0" name=""/>
        <dsp:cNvSpPr/>
      </dsp:nvSpPr>
      <dsp:spPr>
        <a:xfrm>
          <a:off x="6785121" y="840486"/>
          <a:ext cx="5258348" cy="5202508"/>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50000" r="-50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07B907C-5B51-4243-9D9A-A904D20478CE}">
      <dsp:nvSpPr>
        <dsp:cNvPr id="0" name=""/>
        <dsp:cNvSpPr/>
      </dsp:nvSpPr>
      <dsp:spPr>
        <a:xfrm>
          <a:off x="4145279" y="3617975"/>
          <a:ext cx="3901439" cy="201167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2889250">
            <a:lnSpc>
              <a:spcPct val="90000"/>
            </a:lnSpc>
            <a:spcBef>
              <a:spcPct val="0"/>
            </a:spcBef>
            <a:spcAft>
              <a:spcPct val="35000"/>
            </a:spcAft>
            <a:buNone/>
          </a:pPr>
          <a:endParaRPr lang="en-US" sz="6500" kern="1200"/>
        </a:p>
      </dsp:txBody>
      <dsp:txXfrm>
        <a:off x="4145279" y="3617975"/>
        <a:ext cx="3901439" cy="2011679"/>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C27C70-AB87-4526-A58B-EEFE805216EB}">
      <dsp:nvSpPr>
        <dsp:cNvPr id="0" name=""/>
        <dsp:cNvSpPr/>
      </dsp:nvSpPr>
      <dsp:spPr>
        <a:xfrm>
          <a:off x="6772564" y="643707"/>
          <a:ext cx="5258348" cy="5202508"/>
        </a:xfrm>
        <a:prstGeom prst="ellipse">
          <a:avLst/>
        </a:prstGeom>
        <a:blipFill rotWithShape="1">
          <a:blip xmlns:r="http://schemas.openxmlformats.org/officeDocument/2006/relationships" r:embed="rId1"/>
          <a:srcRect/>
          <a:stretch>
            <a:fillRect l="-44000" r="-44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07B907C-5B51-4243-9D9A-A904D20478CE}">
      <dsp:nvSpPr>
        <dsp:cNvPr id="0" name=""/>
        <dsp:cNvSpPr/>
      </dsp:nvSpPr>
      <dsp:spPr>
        <a:xfrm>
          <a:off x="4145279" y="3617975"/>
          <a:ext cx="3901439" cy="201167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2889250">
            <a:lnSpc>
              <a:spcPct val="90000"/>
            </a:lnSpc>
            <a:spcBef>
              <a:spcPct val="0"/>
            </a:spcBef>
            <a:spcAft>
              <a:spcPct val="35000"/>
            </a:spcAft>
            <a:buNone/>
          </a:pPr>
          <a:endParaRPr lang="en-US" sz="6500" kern="1200"/>
        </a:p>
      </dsp:txBody>
      <dsp:txXfrm>
        <a:off x="4145279" y="3617975"/>
        <a:ext cx="3901439" cy="2011679"/>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C27C70-AB87-4526-A58B-EEFE805216EB}">
      <dsp:nvSpPr>
        <dsp:cNvPr id="0" name=""/>
        <dsp:cNvSpPr/>
      </dsp:nvSpPr>
      <dsp:spPr>
        <a:xfrm>
          <a:off x="6785121" y="840486"/>
          <a:ext cx="5258348" cy="5202508"/>
        </a:xfrm>
        <a:prstGeom prst="ellipse">
          <a:avLst/>
        </a:prstGeom>
        <a:blipFill rotWithShape="1">
          <a:blip xmlns:r="http://schemas.openxmlformats.org/officeDocument/2006/relationships" r:embed="rId1"/>
          <a:srcRect/>
          <a:stretch>
            <a:fillRect l="-38000" r="-38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07B907C-5B51-4243-9D9A-A904D20478CE}">
      <dsp:nvSpPr>
        <dsp:cNvPr id="0" name=""/>
        <dsp:cNvSpPr/>
      </dsp:nvSpPr>
      <dsp:spPr>
        <a:xfrm>
          <a:off x="4145279" y="3617975"/>
          <a:ext cx="3901439" cy="201167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2889250">
            <a:lnSpc>
              <a:spcPct val="90000"/>
            </a:lnSpc>
            <a:spcBef>
              <a:spcPct val="0"/>
            </a:spcBef>
            <a:spcAft>
              <a:spcPct val="35000"/>
            </a:spcAft>
            <a:buNone/>
          </a:pPr>
          <a:endParaRPr lang="en-US" sz="6500" kern="1200"/>
        </a:p>
      </dsp:txBody>
      <dsp:txXfrm>
        <a:off x="4145279" y="3617975"/>
        <a:ext cx="3901439" cy="2011679"/>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C27C70-AB87-4526-A58B-EEFE805216EB}">
      <dsp:nvSpPr>
        <dsp:cNvPr id="0" name=""/>
        <dsp:cNvSpPr/>
      </dsp:nvSpPr>
      <dsp:spPr>
        <a:xfrm>
          <a:off x="6785121" y="840486"/>
          <a:ext cx="5258348" cy="5202508"/>
        </a:xfrm>
        <a:prstGeom prst="ellipse">
          <a:avLst/>
        </a:prstGeom>
        <a:blipFill rotWithShape="1">
          <a:blip xmlns:r="http://schemas.openxmlformats.org/officeDocument/2006/relationships" r:embed="rId1"/>
          <a:srcRect/>
          <a:stretch>
            <a:fillRect t="-6000" b="-6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07B907C-5B51-4243-9D9A-A904D20478CE}">
      <dsp:nvSpPr>
        <dsp:cNvPr id="0" name=""/>
        <dsp:cNvSpPr/>
      </dsp:nvSpPr>
      <dsp:spPr>
        <a:xfrm>
          <a:off x="4145279" y="3617975"/>
          <a:ext cx="3901439" cy="201167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2889250">
            <a:lnSpc>
              <a:spcPct val="90000"/>
            </a:lnSpc>
            <a:spcBef>
              <a:spcPct val="0"/>
            </a:spcBef>
            <a:spcAft>
              <a:spcPct val="35000"/>
            </a:spcAft>
            <a:buNone/>
          </a:pPr>
          <a:endParaRPr lang="en-US" sz="6500" kern="1200"/>
        </a:p>
      </dsp:txBody>
      <dsp:txXfrm>
        <a:off x="4145279" y="3617975"/>
        <a:ext cx="3901439" cy="2011679"/>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C27C70-AB87-4526-A58B-EEFE805216EB}">
      <dsp:nvSpPr>
        <dsp:cNvPr id="0" name=""/>
        <dsp:cNvSpPr/>
      </dsp:nvSpPr>
      <dsp:spPr>
        <a:xfrm>
          <a:off x="6772564" y="663031"/>
          <a:ext cx="5258348" cy="5202508"/>
        </a:xfrm>
        <a:prstGeom prst="ellipse">
          <a:avLst/>
        </a:prstGeom>
        <a:blipFill rotWithShape="1">
          <a:blip xmlns:r="http://schemas.openxmlformats.org/officeDocument/2006/relationships" r:embed="rId1"/>
          <a:srcRect/>
          <a:stretch>
            <a:fillRect l="-24000" r="-24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07B907C-5B51-4243-9D9A-A904D20478CE}">
      <dsp:nvSpPr>
        <dsp:cNvPr id="0" name=""/>
        <dsp:cNvSpPr/>
      </dsp:nvSpPr>
      <dsp:spPr>
        <a:xfrm>
          <a:off x="4145279" y="3617975"/>
          <a:ext cx="3901439" cy="201167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2889250">
            <a:lnSpc>
              <a:spcPct val="90000"/>
            </a:lnSpc>
            <a:spcBef>
              <a:spcPct val="0"/>
            </a:spcBef>
            <a:spcAft>
              <a:spcPct val="35000"/>
            </a:spcAft>
            <a:buNone/>
          </a:pPr>
          <a:endParaRPr lang="en-US" sz="6500" kern="1200"/>
        </a:p>
      </dsp:txBody>
      <dsp:txXfrm>
        <a:off x="4145279" y="3617975"/>
        <a:ext cx="3901439" cy="201167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C27C70-AB87-4526-A58B-EEFE805216EB}">
      <dsp:nvSpPr>
        <dsp:cNvPr id="0" name=""/>
        <dsp:cNvSpPr/>
      </dsp:nvSpPr>
      <dsp:spPr>
        <a:xfrm flipH="1">
          <a:off x="6006388" y="617860"/>
          <a:ext cx="5779739" cy="5181538"/>
        </a:xfrm>
        <a:prstGeom prst="ellipse">
          <a:avLst/>
        </a:prstGeom>
        <a:blipFill rotWithShape="1">
          <a:blip xmlns:r="http://schemas.openxmlformats.org/officeDocument/2006/relationships" r:embed="rId1"/>
          <a:srcRect/>
          <a:stretch>
            <a:fillRect l="-13000" r="-1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07B907C-5B51-4243-9D9A-A904D20478CE}">
      <dsp:nvSpPr>
        <dsp:cNvPr id="0" name=""/>
        <dsp:cNvSpPr/>
      </dsp:nvSpPr>
      <dsp:spPr>
        <a:xfrm>
          <a:off x="4145279" y="3617975"/>
          <a:ext cx="3901439" cy="201167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2889250">
            <a:lnSpc>
              <a:spcPct val="90000"/>
            </a:lnSpc>
            <a:spcBef>
              <a:spcPct val="0"/>
            </a:spcBef>
            <a:spcAft>
              <a:spcPct val="35000"/>
            </a:spcAft>
            <a:buNone/>
          </a:pPr>
          <a:endParaRPr lang="en-US" sz="6500" kern="1200"/>
        </a:p>
      </dsp:txBody>
      <dsp:txXfrm>
        <a:off x="4145279" y="3617975"/>
        <a:ext cx="3901439" cy="201167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C27C70-AB87-4526-A58B-EEFE805216EB}">
      <dsp:nvSpPr>
        <dsp:cNvPr id="0" name=""/>
        <dsp:cNvSpPr/>
      </dsp:nvSpPr>
      <dsp:spPr>
        <a:xfrm>
          <a:off x="6753361" y="1083777"/>
          <a:ext cx="5258348" cy="5202508"/>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50000" r="-50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07B907C-5B51-4243-9D9A-A904D20478CE}">
      <dsp:nvSpPr>
        <dsp:cNvPr id="0" name=""/>
        <dsp:cNvSpPr/>
      </dsp:nvSpPr>
      <dsp:spPr>
        <a:xfrm>
          <a:off x="4145279" y="3617975"/>
          <a:ext cx="3901439" cy="201167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2889250">
            <a:lnSpc>
              <a:spcPct val="90000"/>
            </a:lnSpc>
            <a:spcBef>
              <a:spcPct val="0"/>
            </a:spcBef>
            <a:spcAft>
              <a:spcPct val="35000"/>
            </a:spcAft>
            <a:buNone/>
          </a:pPr>
          <a:endParaRPr lang="en-US" sz="6500" kern="1200"/>
        </a:p>
      </dsp:txBody>
      <dsp:txXfrm>
        <a:off x="4145279" y="3617975"/>
        <a:ext cx="3901439" cy="201167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C27C70-AB87-4526-A58B-EEFE805216EB}">
      <dsp:nvSpPr>
        <dsp:cNvPr id="0" name=""/>
        <dsp:cNvSpPr/>
      </dsp:nvSpPr>
      <dsp:spPr>
        <a:xfrm>
          <a:off x="9095871" y="2568336"/>
          <a:ext cx="573328" cy="65471"/>
        </a:xfrm>
        <a:prstGeom prst="ellipse">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07B907C-5B51-4243-9D9A-A904D20478CE}">
      <dsp:nvSpPr>
        <dsp:cNvPr id="0" name=""/>
        <dsp:cNvSpPr/>
      </dsp:nvSpPr>
      <dsp:spPr>
        <a:xfrm>
          <a:off x="4145279" y="2534015"/>
          <a:ext cx="3901439" cy="201167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2889250">
            <a:lnSpc>
              <a:spcPct val="90000"/>
            </a:lnSpc>
            <a:spcBef>
              <a:spcPct val="0"/>
            </a:spcBef>
            <a:spcAft>
              <a:spcPct val="35000"/>
            </a:spcAft>
            <a:buNone/>
          </a:pPr>
          <a:endParaRPr lang="en-US" sz="6500" kern="1200" dirty="0"/>
        </a:p>
      </dsp:txBody>
      <dsp:txXfrm>
        <a:off x="4145279" y="2534015"/>
        <a:ext cx="3901439" cy="201167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C27C70-AB87-4526-A58B-EEFE805216EB}">
      <dsp:nvSpPr>
        <dsp:cNvPr id="0" name=""/>
        <dsp:cNvSpPr/>
      </dsp:nvSpPr>
      <dsp:spPr>
        <a:xfrm>
          <a:off x="6785121" y="840486"/>
          <a:ext cx="5258348" cy="5202508"/>
        </a:xfrm>
        <a:prstGeom prst="ellipse">
          <a:avLst/>
        </a:prstGeom>
        <a:blipFill rotWithShape="1">
          <a:blip xmlns:r="http://schemas.openxmlformats.org/officeDocument/2006/relationships" r:embed="rId1"/>
          <a:srcRect/>
          <a:stretch>
            <a:fillRect l="-40000" r="-40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07B907C-5B51-4243-9D9A-A904D20478CE}">
      <dsp:nvSpPr>
        <dsp:cNvPr id="0" name=""/>
        <dsp:cNvSpPr/>
      </dsp:nvSpPr>
      <dsp:spPr>
        <a:xfrm>
          <a:off x="4145279" y="3617975"/>
          <a:ext cx="3901439" cy="201167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2889250">
            <a:lnSpc>
              <a:spcPct val="90000"/>
            </a:lnSpc>
            <a:spcBef>
              <a:spcPct val="0"/>
            </a:spcBef>
            <a:spcAft>
              <a:spcPct val="35000"/>
            </a:spcAft>
            <a:buNone/>
          </a:pPr>
          <a:endParaRPr lang="en-US" sz="6500" kern="1200"/>
        </a:p>
      </dsp:txBody>
      <dsp:txXfrm>
        <a:off x="4145279" y="3617975"/>
        <a:ext cx="3901439" cy="201167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C27C70-AB87-4526-A58B-EEFE805216EB}">
      <dsp:nvSpPr>
        <dsp:cNvPr id="0" name=""/>
        <dsp:cNvSpPr/>
      </dsp:nvSpPr>
      <dsp:spPr>
        <a:xfrm>
          <a:off x="6628881" y="560557"/>
          <a:ext cx="5258348" cy="5202508"/>
        </a:xfrm>
        <a:prstGeom prst="ellipse">
          <a:avLst/>
        </a:prstGeom>
        <a:blipFill rotWithShape="1">
          <a:blip xmlns:r="http://schemas.openxmlformats.org/officeDocument/2006/relationships" r:embed="rId1"/>
          <a:srcRect/>
          <a:stretch>
            <a:fillRect l="-16000" r="-16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07B907C-5B51-4243-9D9A-A904D20478CE}">
      <dsp:nvSpPr>
        <dsp:cNvPr id="0" name=""/>
        <dsp:cNvSpPr/>
      </dsp:nvSpPr>
      <dsp:spPr>
        <a:xfrm>
          <a:off x="4145279" y="3617975"/>
          <a:ext cx="3901439" cy="201167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2889250">
            <a:lnSpc>
              <a:spcPct val="90000"/>
            </a:lnSpc>
            <a:spcBef>
              <a:spcPct val="0"/>
            </a:spcBef>
            <a:spcAft>
              <a:spcPct val="35000"/>
            </a:spcAft>
            <a:buNone/>
          </a:pPr>
          <a:endParaRPr lang="en-US" sz="6500" kern="1200" dirty="0"/>
        </a:p>
      </dsp:txBody>
      <dsp:txXfrm>
        <a:off x="4145279" y="3617975"/>
        <a:ext cx="3901439" cy="2011679"/>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C27C70-AB87-4526-A58B-EEFE805216EB}">
      <dsp:nvSpPr>
        <dsp:cNvPr id="0" name=""/>
        <dsp:cNvSpPr/>
      </dsp:nvSpPr>
      <dsp:spPr>
        <a:xfrm>
          <a:off x="6785121" y="888705"/>
          <a:ext cx="5258348" cy="5202508"/>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50000" r="-50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07B907C-5B51-4243-9D9A-A904D20478CE}">
      <dsp:nvSpPr>
        <dsp:cNvPr id="0" name=""/>
        <dsp:cNvSpPr/>
      </dsp:nvSpPr>
      <dsp:spPr>
        <a:xfrm>
          <a:off x="4145279" y="3617975"/>
          <a:ext cx="3901439" cy="201167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2889250">
            <a:lnSpc>
              <a:spcPct val="90000"/>
            </a:lnSpc>
            <a:spcBef>
              <a:spcPct val="0"/>
            </a:spcBef>
            <a:spcAft>
              <a:spcPct val="35000"/>
            </a:spcAft>
            <a:buNone/>
          </a:pPr>
          <a:endParaRPr lang="en-US" sz="6500" kern="1200"/>
        </a:p>
      </dsp:txBody>
      <dsp:txXfrm>
        <a:off x="4145279" y="3617975"/>
        <a:ext cx="3901439" cy="201167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C27C70-AB87-4526-A58B-EEFE805216EB}">
      <dsp:nvSpPr>
        <dsp:cNvPr id="0" name=""/>
        <dsp:cNvSpPr/>
      </dsp:nvSpPr>
      <dsp:spPr>
        <a:xfrm>
          <a:off x="6803104" y="827745"/>
          <a:ext cx="5258348" cy="5202508"/>
        </a:xfrm>
        <a:prstGeom prst="ellipse">
          <a:avLst/>
        </a:prstGeom>
        <a:blipFill rotWithShape="1">
          <a:blip xmlns:r="http://schemas.openxmlformats.org/officeDocument/2006/relationships" r:embed="rId1"/>
          <a:srcRect/>
          <a:stretch>
            <a:fillRect l="-38000" r="-38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07B907C-5B51-4243-9D9A-A904D20478CE}">
      <dsp:nvSpPr>
        <dsp:cNvPr id="0" name=""/>
        <dsp:cNvSpPr/>
      </dsp:nvSpPr>
      <dsp:spPr>
        <a:xfrm>
          <a:off x="4145279" y="3617975"/>
          <a:ext cx="3901439" cy="201167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2889250">
            <a:lnSpc>
              <a:spcPct val="90000"/>
            </a:lnSpc>
            <a:spcBef>
              <a:spcPct val="0"/>
            </a:spcBef>
            <a:spcAft>
              <a:spcPct val="35000"/>
            </a:spcAft>
            <a:buNone/>
          </a:pPr>
          <a:endParaRPr lang="en-US" sz="6500" kern="1200" dirty="0"/>
        </a:p>
      </dsp:txBody>
      <dsp:txXfrm>
        <a:off x="4145279" y="3617975"/>
        <a:ext cx="3901439" cy="2011679"/>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C27C70-AB87-4526-A58B-EEFE805216EB}">
      <dsp:nvSpPr>
        <dsp:cNvPr id="0" name=""/>
        <dsp:cNvSpPr/>
      </dsp:nvSpPr>
      <dsp:spPr>
        <a:xfrm>
          <a:off x="6697095" y="731306"/>
          <a:ext cx="5258348" cy="5202508"/>
        </a:xfrm>
        <a:prstGeom prst="ellipse">
          <a:avLst/>
        </a:prstGeom>
        <a:blipFill rotWithShape="1">
          <a:blip xmlns:r="http://schemas.openxmlformats.org/officeDocument/2006/relationships" r:embed="rId1"/>
          <a:srcRect/>
          <a:stretch>
            <a:fillRect l="-24000" r="-24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07B907C-5B51-4243-9D9A-A904D20478CE}">
      <dsp:nvSpPr>
        <dsp:cNvPr id="0" name=""/>
        <dsp:cNvSpPr/>
      </dsp:nvSpPr>
      <dsp:spPr>
        <a:xfrm>
          <a:off x="4145279" y="3617975"/>
          <a:ext cx="3901439" cy="201167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2889250">
            <a:lnSpc>
              <a:spcPct val="90000"/>
            </a:lnSpc>
            <a:spcBef>
              <a:spcPct val="0"/>
            </a:spcBef>
            <a:spcAft>
              <a:spcPct val="35000"/>
            </a:spcAft>
            <a:buNone/>
          </a:pPr>
          <a:endParaRPr lang="en-US" sz="6500" kern="1200"/>
        </a:p>
      </dsp:txBody>
      <dsp:txXfrm>
        <a:off x="4145279" y="3617975"/>
        <a:ext cx="3901439" cy="2011679"/>
      </dsp:txXfrm>
    </dsp:sp>
  </dsp:spTree>
</dsp:drawing>
</file>

<file path=ppt/diagrams/layout1.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11.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12.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13.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4.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5.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6.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7.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8.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9.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B3ED58-2C9C-49FA-A3F7-73BD67B17545}" type="datetimeFigureOut">
              <a:rPr lang="en-US" smtClean="0"/>
              <a:t>3/3/2024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DFABAA-A3A0-4574-8509-FE4DCD6D0DD8}" type="slidenum">
              <a:rPr lang="en-US" smtClean="0"/>
              <a:t>‹#›</a:t>
            </a:fld>
            <a:endParaRPr lang="en-US"/>
          </a:p>
        </p:txBody>
      </p:sp>
    </p:spTree>
    <p:extLst>
      <p:ext uri="{BB962C8B-B14F-4D97-AF65-F5344CB8AC3E}">
        <p14:creationId xmlns:p14="http://schemas.microsoft.com/office/powerpoint/2010/main" val="5011519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ID"/>
          </a:p>
        </p:txBody>
      </p:sp>
      <p:sp>
        <p:nvSpPr>
          <p:cNvPr id="4" name="Slide Number Placeholder 3"/>
          <p:cNvSpPr>
            <a:spLocks noGrp="1"/>
          </p:cNvSpPr>
          <p:nvPr>
            <p:ph type="sldNum" sz="quarter" idx="5"/>
          </p:nvPr>
        </p:nvSpPr>
        <p:spPr/>
        <p:txBody>
          <a:bodyPr/>
          <a:lstStyle/>
          <a:p>
            <a:fld id="{41B44998-5D98-4B1F-BA1C-404BAA1DE96F}" type="slidenum">
              <a:rPr lang="en-ID" smtClean="0"/>
              <a:pPr/>
              <a:t>2</a:t>
            </a:fld>
            <a:endParaRPr lang="en-ID"/>
          </a:p>
        </p:txBody>
      </p:sp>
    </p:spTree>
    <p:extLst>
      <p:ext uri="{BB962C8B-B14F-4D97-AF65-F5344CB8AC3E}">
        <p14:creationId xmlns:p14="http://schemas.microsoft.com/office/powerpoint/2010/main" val="22696473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ID"/>
          </a:p>
        </p:txBody>
      </p:sp>
      <p:sp>
        <p:nvSpPr>
          <p:cNvPr id="4" name="Slide Number Placeholder 3"/>
          <p:cNvSpPr>
            <a:spLocks noGrp="1"/>
          </p:cNvSpPr>
          <p:nvPr>
            <p:ph type="sldNum" sz="quarter" idx="5"/>
          </p:nvPr>
        </p:nvSpPr>
        <p:spPr/>
        <p:txBody>
          <a:bodyPr/>
          <a:lstStyle/>
          <a:p>
            <a:fld id="{41B44998-5D98-4B1F-BA1C-404BAA1DE96F}" type="slidenum">
              <a:rPr lang="en-ID" smtClean="0"/>
              <a:pPr/>
              <a:t>12</a:t>
            </a:fld>
            <a:endParaRPr lang="en-ID"/>
          </a:p>
        </p:txBody>
      </p:sp>
    </p:spTree>
    <p:extLst>
      <p:ext uri="{BB962C8B-B14F-4D97-AF65-F5344CB8AC3E}">
        <p14:creationId xmlns:p14="http://schemas.microsoft.com/office/powerpoint/2010/main" val="27398673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ID"/>
          </a:p>
        </p:txBody>
      </p:sp>
      <p:sp>
        <p:nvSpPr>
          <p:cNvPr id="4" name="Slide Number Placeholder 3"/>
          <p:cNvSpPr>
            <a:spLocks noGrp="1"/>
          </p:cNvSpPr>
          <p:nvPr>
            <p:ph type="sldNum" sz="quarter" idx="5"/>
          </p:nvPr>
        </p:nvSpPr>
        <p:spPr/>
        <p:txBody>
          <a:bodyPr/>
          <a:lstStyle/>
          <a:p>
            <a:fld id="{41B44998-5D98-4B1F-BA1C-404BAA1DE96F}" type="slidenum">
              <a:rPr lang="en-ID" smtClean="0"/>
              <a:pPr/>
              <a:t>13</a:t>
            </a:fld>
            <a:endParaRPr lang="en-ID"/>
          </a:p>
        </p:txBody>
      </p:sp>
    </p:spTree>
    <p:extLst>
      <p:ext uri="{BB962C8B-B14F-4D97-AF65-F5344CB8AC3E}">
        <p14:creationId xmlns:p14="http://schemas.microsoft.com/office/powerpoint/2010/main" val="3567713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ID"/>
          </a:p>
        </p:txBody>
      </p:sp>
      <p:sp>
        <p:nvSpPr>
          <p:cNvPr id="4" name="Slide Number Placeholder 3"/>
          <p:cNvSpPr>
            <a:spLocks noGrp="1"/>
          </p:cNvSpPr>
          <p:nvPr>
            <p:ph type="sldNum" sz="quarter" idx="5"/>
          </p:nvPr>
        </p:nvSpPr>
        <p:spPr/>
        <p:txBody>
          <a:bodyPr/>
          <a:lstStyle/>
          <a:p>
            <a:fld id="{41B44998-5D98-4B1F-BA1C-404BAA1DE96F}" type="slidenum">
              <a:rPr lang="en-ID" smtClean="0"/>
              <a:pPr/>
              <a:t>14</a:t>
            </a:fld>
            <a:endParaRPr lang="en-ID"/>
          </a:p>
        </p:txBody>
      </p:sp>
    </p:spTree>
    <p:extLst>
      <p:ext uri="{BB962C8B-B14F-4D97-AF65-F5344CB8AC3E}">
        <p14:creationId xmlns:p14="http://schemas.microsoft.com/office/powerpoint/2010/main" val="19082107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ID"/>
          </a:p>
        </p:txBody>
      </p:sp>
      <p:sp>
        <p:nvSpPr>
          <p:cNvPr id="4" name="Slide Number Placeholder 3"/>
          <p:cNvSpPr>
            <a:spLocks noGrp="1"/>
          </p:cNvSpPr>
          <p:nvPr>
            <p:ph type="sldNum" sz="quarter" idx="5"/>
          </p:nvPr>
        </p:nvSpPr>
        <p:spPr/>
        <p:txBody>
          <a:bodyPr/>
          <a:lstStyle/>
          <a:p>
            <a:fld id="{41B44998-5D98-4B1F-BA1C-404BAA1DE96F}" type="slidenum">
              <a:rPr lang="en-ID" smtClean="0"/>
              <a:pPr/>
              <a:t>15</a:t>
            </a:fld>
            <a:endParaRPr lang="en-ID"/>
          </a:p>
        </p:txBody>
      </p:sp>
    </p:spTree>
    <p:extLst>
      <p:ext uri="{BB962C8B-B14F-4D97-AF65-F5344CB8AC3E}">
        <p14:creationId xmlns:p14="http://schemas.microsoft.com/office/powerpoint/2010/main" val="1128288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ID"/>
          </a:p>
        </p:txBody>
      </p:sp>
      <p:sp>
        <p:nvSpPr>
          <p:cNvPr id="4" name="Slide Number Placeholder 3"/>
          <p:cNvSpPr>
            <a:spLocks noGrp="1"/>
          </p:cNvSpPr>
          <p:nvPr>
            <p:ph type="sldNum" sz="quarter" idx="5"/>
          </p:nvPr>
        </p:nvSpPr>
        <p:spPr/>
        <p:txBody>
          <a:bodyPr/>
          <a:lstStyle/>
          <a:p>
            <a:fld id="{41B44998-5D98-4B1F-BA1C-404BAA1DE96F}" type="slidenum">
              <a:rPr lang="en-ID" smtClean="0"/>
              <a:pPr/>
              <a:t>3</a:t>
            </a:fld>
            <a:endParaRPr lang="en-ID"/>
          </a:p>
        </p:txBody>
      </p:sp>
    </p:spTree>
    <p:extLst>
      <p:ext uri="{BB962C8B-B14F-4D97-AF65-F5344CB8AC3E}">
        <p14:creationId xmlns:p14="http://schemas.microsoft.com/office/powerpoint/2010/main" val="19705350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ID"/>
          </a:p>
        </p:txBody>
      </p:sp>
      <p:sp>
        <p:nvSpPr>
          <p:cNvPr id="4" name="Slide Number Placeholder 3"/>
          <p:cNvSpPr>
            <a:spLocks noGrp="1"/>
          </p:cNvSpPr>
          <p:nvPr>
            <p:ph type="sldNum" sz="quarter" idx="5"/>
          </p:nvPr>
        </p:nvSpPr>
        <p:spPr/>
        <p:txBody>
          <a:bodyPr/>
          <a:lstStyle/>
          <a:p>
            <a:fld id="{41B44998-5D98-4B1F-BA1C-404BAA1DE96F}" type="slidenum">
              <a:rPr lang="en-ID" smtClean="0"/>
              <a:pPr/>
              <a:t>5</a:t>
            </a:fld>
            <a:endParaRPr lang="en-ID"/>
          </a:p>
        </p:txBody>
      </p:sp>
    </p:spTree>
    <p:extLst>
      <p:ext uri="{BB962C8B-B14F-4D97-AF65-F5344CB8AC3E}">
        <p14:creationId xmlns:p14="http://schemas.microsoft.com/office/powerpoint/2010/main" val="9122174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ID"/>
          </a:p>
        </p:txBody>
      </p:sp>
      <p:sp>
        <p:nvSpPr>
          <p:cNvPr id="4" name="Slide Number Placeholder 3"/>
          <p:cNvSpPr>
            <a:spLocks noGrp="1"/>
          </p:cNvSpPr>
          <p:nvPr>
            <p:ph type="sldNum" sz="quarter" idx="5"/>
          </p:nvPr>
        </p:nvSpPr>
        <p:spPr/>
        <p:txBody>
          <a:bodyPr/>
          <a:lstStyle/>
          <a:p>
            <a:fld id="{41B44998-5D98-4B1F-BA1C-404BAA1DE96F}" type="slidenum">
              <a:rPr lang="en-ID" smtClean="0"/>
              <a:pPr/>
              <a:t>6</a:t>
            </a:fld>
            <a:endParaRPr lang="en-ID"/>
          </a:p>
        </p:txBody>
      </p:sp>
    </p:spTree>
    <p:extLst>
      <p:ext uri="{BB962C8B-B14F-4D97-AF65-F5344CB8AC3E}">
        <p14:creationId xmlns:p14="http://schemas.microsoft.com/office/powerpoint/2010/main" val="2417066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ID"/>
          </a:p>
        </p:txBody>
      </p:sp>
      <p:sp>
        <p:nvSpPr>
          <p:cNvPr id="4" name="Slide Number Placeholder 3"/>
          <p:cNvSpPr>
            <a:spLocks noGrp="1"/>
          </p:cNvSpPr>
          <p:nvPr>
            <p:ph type="sldNum" sz="quarter" idx="5"/>
          </p:nvPr>
        </p:nvSpPr>
        <p:spPr/>
        <p:txBody>
          <a:bodyPr/>
          <a:lstStyle/>
          <a:p>
            <a:fld id="{41B44998-5D98-4B1F-BA1C-404BAA1DE96F}" type="slidenum">
              <a:rPr lang="en-ID" smtClean="0"/>
              <a:pPr/>
              <a:t>7</a:t>
            </a:fld>
            <a:endParaRPr lang="en-ID"/>
          </a:p>
        </p:txBody>
      </p:sp>
    </p:spTree>
    <p:extLst>
      <p:ext uri="{BB962C8B-B14F-4D97-AF65-F5344CB8AC3E}">
        <p14:creationId xmlns:p14="http://schemas.microsoft.com/office/powerpoint/2010/main" val="18432846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ID"/>
          </a:p>
        </p:txBody>
      </p:sp>
      <p:sp>
        <p:nvSpPr>
          <p:cNvPr id="4" name="Slide Number Placeholder 3"/>
          <p:cNvSpPr>
            <a:spLocks noGrp="1"/>
          </p:cNvSpPr>
          <p:nvPr>
            <p:ph type="sldNum" sz="quarter" idx="5"/>
          </p:nvPr>
        </p:nvSpPr>
        <p:spPr/>
        <p:txBody>
          <a:bodyPr/>
          <a:lstStyle/>
          <a:p>
            <a:fld id="{41B44998-5D98-4B1F-BA1C-404BAA1DE96F}" type="slidenum">
              <a:rPr lang="en-ID" smtClean="0"/>
              <a:pPr/>
              <a:t>8</a:t>
            </a:fld>
            <a:endParaRPr lang="en-ID"/>
          </a:p>
        </p:txBody>
      </p:sp>
    </p:spTree>
    <p:extLst>
      <p:ext uri="{BB962C8B-B14F-4D97-AF65-F5344CB8AC3E}">
        <p14:creationId xmlns:p14="http://schemas.microsoft.com/office/powerpoint/2010/main" val="6321266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ID"/>
          </a:p>
        </p:txBody>
      </p:sp>
      <p:sp>
        <p:nvSpPr>
          <p:cNvPr id="4" name="Slide Number Placeholder 3"/>
          <p:cNvSpPr>
            <a:spLocks noGrp="1"/>
          </p:cNvSpPr>
          <p:nvPr>
            <p:ph type="sldNum" sz="quarter" idx="5"/>
          </p:nvPr>
        </p:nvSpPr>
        <p:spPr/>
        <p:txBody>
          <a:bodyPr/>
          <a:lstStyle/>
          <a:p>
            <a:fld id="{41B44998-5D98-4B1F-BA1C-404BAA1DE96F}" type="slidenum">
              <a:rPr lang="en-ID" smtClean="0"/>
              <a:pPr/>
              <a:t>9</a:t>
            </a:fld>
            <a:endParaRPr lang="en-ID"/>
          </a:p>
        </p:txBody>
      </p:sp>
    </p:spTree>
    <p:extLst>
      <p:ext uri="{BB962C8B-B14F-4D97-AF65-F5344CB8AC3E}">
        <p14:creationId xmlns:p14="http://schemas.microsoft.com/office/powerpoint/2010/main" val="23638885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ID"/>
          </a:p>
        </p:txBody>
      </p:sp>
      <p:sp>
        <p:nvSpPr>
          <p:cNvPr id="4" name="Slide Number Placeholder 3"/>
          <p:cNvSpPr>
            <a:spLocks noGrp="1"/>
          </p:cNvSpPr>
          <p:nvPr>
            <p:ph type="sldNum" sz="quarter" idx="5"/>
          </p:nvPr>
        </p:nvSpPr>
        <p:spPr/>
        <p:txBody>
          <a:bodyPr/>
          <a:lstStyle/>
          <a:p>
            <a:fld id="{41B44998-5D98-4B1F-BA1C-404BAA1DE96F}" type="slidenum">
              <a:rPr lang="en-ID" smtClean="0"/>
              <a:pPr/>
              <a:t>10</a:t>
            </a:fld>
            <a:endParaRPr lang="en-ID"/>
          </a:p>
        </p:txBody>
      </p:sp>
    </p:spTree>
    <p:extLst>
      <p:ext uri="{BB962C8B-B14F-4D97-AF65-F5344CB8AC3E}">
        <p14:creationId xmlns:p14="http://schemas.microsoft.com/office/powerpoint/2010/main" val="18288064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ID"/>
          </a:p>
        </p:txBody>
      </p:sp>
      <p:sp>
        <p:nvSpPr>
          <p:cNvPr id="4" name="Slide Number Placeholder 3"/>
          <p:cNvSpPr>
            <a:spLocks noGrp="1"/>
          </p:cNvSpPr>
          <p:nvPr>
            <p:ph type="sldNum" sz="quarter" idx="5"/>
          </p:nvPr>
        </p:nvSpPr>
        <p:spPr/>
        <p:txBody>
          <a:bodyPr/>
          <a:lstStyle/>
          <a:p>
            <a:fld id="{41B44998-5D98-4B1F-BA1C-404BAA1DE96F}" type="slidenum">
              <a:rPr lang="en-ID" smtClean="0"/>
              <a:pPr/>
              <a:t>11</a:t>
            </a:fld>
            <a:endParaRPr lang="en-ID"/>
          </a:p>
        </p:txBody>
      </p:sp>
    </p:spTree>
    <p:extLst>
      <p:ext uri="{BB962C8B-B14F-4D97-AF65-F5344CB8AC3E}">
        <p14:creationId xmlns:p14="http://schemas.microsoft.com/office/powerpoint/2010/main" val="23616817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4BA8E-57DD-432C-B8E6-BB37B60CBF9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68B6E11-B135-49A9-AEBE-EAD300B6ED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71DF5B-F4D3-45D8-8F61-46C7D2598200}"/>
              </a:ext>
            </a:extLst>
          </p:cNvPr>
          <p:cNvSpPr>
            <a:spLocks noGrp="1"/>
          </p:cNvSpPr>
          <p:nvPr>
            <p:ph type="dt" sz="half" idx="10"/>
          </p:nvPr>
        </p:nvSpPr>
        <p:spPr/>
        <p:txBody>
          <a:bodyPr/>
          <a:lstStyle/>
          <a:p>
            <a:fld id="{042595E7-7542-4FBE-8A3D-FEDB19848078}" type="datetimeFigureOut">
              <a:rPr lang="en-US" smtClean="0"/>
              <a:t>3/3/2024</a:t>
            </a:fld>
            <a:endParaRPr lang="en-US"/>
          </a:p>
        </p:txBody>
      </p:sp>
      <p:sp>
        <p:nvSpPr>
          <p:cNvPr id="5" name="Footer Placeholder 4">
            <a:extLst>
              <a:ext uri="{FF2B5EF4-FFF2-40B4-BE49-F238E27FC236}">
                <a16:creationId xmlns:a16="http://schemas.microsoft.com/office/drawing/2014/main" id="{9007FA27-A1BB-485E-BA17-4ABB7F94AA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EBDA99-D8D6-4D8B-87CA-A744F65B9C04}"/>
              </a:ext>
            </a:extLst>
          </p:cNvPr>
          <p:cNvSpPr>
            <a:spLocks noGrp="1"/>
          </p:cNvSpPr>
          <p:nvPr>
            <p:ph type="sldNum" sz="quarter" idx="12"/>
          </p:nvPr>
        </p:nvSpPr>
        <p:spPr/>
        <p:txBody>
          <a:bodyPr/>
          <a:lstStyle/>
          <a:p>
            <a:fld id="{54283CF5-D7C1-4BAE-BCAA-D2C220551B69}" type="slidenum">
              <a:rPr lang="en-US" smtClean="0"/>
              <a:t>‹#›</a:t>
            </a:fld>
            <a:endParaRPr lang="en-US"/>
          </a:p>
        </p:txBody>
      </p:sp>
    </p:spTree>
    <p:extLst>
      <p:ext uri="{BB962C8B-B14F-4D97-AF65-F5344CB8AC3E}">
        <p14:creationId xmlns:p14="http://schemas.microsoft.com/office/powerpoint/2010/main" val="2056402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89BFD-3A7F-46A4-909A-C1C1FABCBAC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FE0D8A4-ED36-479F-AEA1-2F16C40F640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D1B1ED-DF1A-41D2-90AA-5A8D9485D563}"/>
              </a:ext>
            </a:extLst>
          </p:cNvPr>
          <p:cNvSpPr>
            <a:spLocks noGrp="1"/>
          </p:cNvSpPr>
          <p:nvPr>
            <p:ph type="dt" sz="half" idx="10"/>
          </p:nvPr>
        </p:nvSpPr>
        <p:spPr/>
        <p:txBody>
          <a:bodyPr/>
          <a:lstStyle/>
          <a:p>
            <a:fld id="{042595E7-7542-4FBE-8A3D-FEDB19848078}" type="datetimeFigureOut">
              <a:rPr lang="en-US" smtClean="0"/>
              <a:t>3/3/2024</a:t>
            </a:fld>
            <a:endParaRPr lang="en-US"/>
          </a:p>
        </p:txBody>
      </p:sp>
      <p:sp>
        <p:nvSpPr>
          <p:cNvPr id="5" name="Footer Placeholder 4">
            <a:extLst>
              <a:ext uri="{FF2B5EF4-FFF2-40B4-BE49-F238E27FC236}">
                <a16:creationId xmlns:a16="http://schemas.microsoft.com/office/drawing/2014/main" id="{BC3AB4AD-35DF-4835-9FFE-AED564D70A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842C8B-99D6-49BD-9270-4F08A67C4CEF}"/>
              </a:ext>
            </a:extLst>
          </p:cNvPr>
          <p:cNvSpPr>
            <a:spLocks noGrp="1"/>
          </p:cNvSpPr>
          <p:nvPr>
            <p:ph type="sldNum" sz="quarter" idx="12"/>
          </p:nvPr>
        </p:nvSpPr>
        <p:spPr/>
        <p:txBody>
          <a:bodyPr/>
          <a:lstStyle/>
          <a:p>
            <a:fld id="{54283CF5-D7C1-4BAE-BCAA-D2C220551B69}" type="slidenum">
              <a:rPr lang="en-US" smtClean="0"/>
              <a:t>‹#›</a:t>
            </a:fld>
            <a:endParaRPr lang="en-US"/>
          </a:p>
        </p:txBody>
      </p:sp>
    </p:spTree>
    <p:extLst>
      <p:ext uri="{BB962C8B-B14F-4D97-AF65-F5344CB8AC3E}">
        <p14:creationId xmlns:p14="http://schemas.microsoft.com/office/powerpoint/2010/main" val="40333562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040A36-F9C7-4FAD-9CA9-8BB60FCE455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327B3E7-CFF2-4FFB-8AF3-0E9B36EDA00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E6E973-22F9-4FCA-898D-F134C8618A47}"/>
              </a:ext>
            </a:extLst>
          </p:cNvPr>
          <p:cNvSpPr>
            <a:spLocks noGrp="1"/>
          </p:cNvSpPr>
          <p:nvPr>
            <p:ph type="dt" sz="half" idx="10"/>
          </p:nvPr>
        </p:nvSpPr>
        <p:spPr/>
        <p:txBody>
          <a:bodyPr/>
          <a:lstStyle/>
          <a:p>
            <a:fld id="{042595E7-7542-4FBE-8A3D-FEDB19848078}" type="datetimeFigureOut">
              <a:rPr lang="en-US" smtClean="0"/>
              <a:t>3/3/2024</a:t>
            </a:fld>
            <a:endParaRPr lang="en-US"/>
          </a:p>
        </p:txBody>
      </p:sp>
      <p:sp>
        <p:nvSpPr>
          <p:cNvPr id="5" name="Footer Placeholder 4">
            <a:extLst>
              <a:ext uri="{FF2B5EF4-FFF2-40B4-BE49-F238E27FC236}">
                <a16:creationId xmlns:a16="http://schemas.microsoft.com/office/drawing/2014/main" id="{B08654CC-222C-45FE-91C4-F4C98B6606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764365-7752-418D-A6AA-5373E0870032}"/>
              </a:ext>
            </a:extLst>
          </p:cNvPr>
          <p:cNvSpPr>
            <a:spLocks noGrp="1"/>
          </p:cNvSpPr>
          <p:nvPr>
            <p:ph type="sldNum" sz="quarter" idx="12"/>
          </p:nvPr>
        </p:nvSpPr>
        <p:spPr/>
        <p:txBody>
          <a:bodyPr/>
          <a:lstStyle/>
          <a:p>
            <a:fld id="{54283CF5-D7C1-4BAE-BCAA-D2C220551B69}" type="slidenum">
              <a:rPr lang="en-US" smtClean="0"/>
              <a:t>‹#›</a:t>
            </a:fld>
            <a:endParaRPr lang="en-US"/>
          </a:p>
        </p:txBody>
      </p:sp>
    </p:spTree>
    <p:extLst>
      <p:ext uri="{BB962C8B-B14F-4D97-AF65-F5344CB8AC3E}">
        <p14:creationId xmlns:p14="http://schemas.microsoft.com/office/powerpoint/2010/main" val="1594574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DCF2F-BB07-4DDC-8012-0F842C42874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60E9AFE-C8F3-4942-ACCE-DAB64787FF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A95812-5407-42F0-9F84-46F3D9272759}"/>
              </a:ext>
            </a:extLst>
          </p:cNvPr>
          <p:cNvSpPr>
            <a:spLocks noGrp="1"/>
          </p:cNvSpPr>
          <p:nvPr>
            <p:ph type="dt" sz="half" idx="10"/>
          </p:nvPr>
        </p:nvSpPr>
        <p:spPr/>
        <p:txBody>
          <a:bodyPr/>
          <a:lstStyle/>
          <a:p>
            <a:fld id="{042595E7-7542-4FBE-8A3D-FEDB19848078}" type="datetimeFigureOut">
              <a:rPr lang="en-US" smtClean="0"/>
              <a:t>3/3/2024</a:t>
            </a:fld>
            <a:endParaRPr lang="en-US"/>
          </a:p>
        </p:txBody>
      </p:sp>
      <p:sp>
        <p:nvSpPr>
          <p:cNvPr id="5" name="Footer Placeholder 4">
            <a:extLst>
              <a:ext uri="{FF2B5EF4-FFF2-40B4-BE49-F238E27FC236}">
                <a16:creationId xmlns:a16="http://schemas.microsoft.com/office/drawing/2014/main" id="{B9AF226F-0184-4797-A6AF-8002F23864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9032D4-F2AD-40E9-B01D-45EEBD3E3835}"/>
              </a:ext>
            </a:extLst>
          </p:cNvPr>
          <p:cNvSpPr>
            <a:spLocks noGrp="1"/>
          </p:cNvSpPr>
          <p:nvPr>
            <p:ph type="sldNum" sz="quarter" idx="12"/>
          </p:nvPr>
        </p:nvSpPr>
        <p:spPr/>
        <p:txBody>
          <a:bodyPr/>
          <a:lstStyle/>
          <a:p>
            <a:fld id="{54283CF5-D7C1-4BAE-BCAA-D2C220551B69}" type="slidenum">
              <a:rPr lang="en-US" smtClean="0"/>
              <a:t>‹#›</a:t>
            </a:fld>
            <a:endParaRPr lang="en-US"/>
          </a:p>
        </p:txBody>
      </p:sp>
    </p:spTree>
    <p:extLst>
      <p:ext uri="{BB962C8B-B14F-4D97-AF65-F5344CB8AC3E}">
        <p14:creationId xmlns:p14="http://schemas.microsoft.com/office/powerpoint/2010/main" val="133455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BDABD-5CCC-46A7-B96E-19EBF666B96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7327186-55E5-444A-BC8A-580BA753553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FD4C734-A374-42AA-83E5-35DB5F413968}"/>
              </a:ext>
            </a:extLst>
          </p:cNvPr>
          <p:cNvSpPr>
            <a:spLocks noGrp="1"/>
          </p:cNvSpPr>
          <p:nvPr>
            <p:ph type="dt" sz="half" idx="10"/>
          </p:nvPr>
        </p:nvSpPr>
        <p:spPr/>
        <p:txBody>
          <a:bodyPr/>
          <a:lstStyle/>
          <a:p>
            <a:fld id="{042595E7-7542-4FBE-8A3D-FEDB19848078}" type="datetimeFigureOut">
              <a:rPr lang="en-US" smtClean="0"/>
              <a:t>3/3/2024</a:t>
            </a:fld>
            <a:endParaRPr lang="en-US"/>
          </a:p>
        </p:txBody>
      </p:sp>
      <p:sp>
        <p:nvSpPr>
          <p:cNvPr id="5" name="Footer Placeholder 4">
            <a:extLst>
              <a:ext uri="{FF2B5EF4-FFF2-40B4-BE49-F238E27FC236}">
                <a16:creationId xmlns:a16="http://schemas.microsoft.com/office/drawing/2014/main" id="{0CA7BDA3-3FE3-4812-9429-28C1D02969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5273F8-54BF-4732-9F17-E2CEC95CCE4C}"/>
              </a:ext>
            </a:extLst>
          </p:cNvPr>
          <p:cNvSpPr>
            <a:spLocks noGrp="1"/>
          </p:cNvSpPr>
          <p:nvPr>
            <p:ph type="sldNum" sz="quarter" idx="12"/>
          </p:nvPr>
        </p:nvSpPr>
        <p:spPr/>
        <p:txBody>
          <a:bodyPr/>
          <a:lstStyle/>
          <a:p>
            <a:fld id="{54283CF5-D7C1-4BAE-BCAA-D2C220551B69}" type="slidenum">
              <a:rPr lang="en-US" smtClean="0"/>
              <a:t>‹#›</a:t>
            </a:fld>
            <a:endParaRPr lang="en-US"/>
          </a:p>
        </p:txBody>
      </p:sp>
    </p:spTree>
    <p:extLst>
      <p:ext uri="{BB962C8B-B14F-4D97-AF65-F5344CB8AC3E}">
        <p14:creationId xmlns:p14="http://schemas.microsoft.com/office/powerpoint/2010/main" val="32947931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28A1B-DFFE-4AFB-96AB-061921A2076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932A3C5-63AC-45A8-AA38-CA83FB59331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9AEF501-4B06-47FD-BBE6-E9F1020878F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2C0AA06-1566-4773-A5E4-435C979A3726}"/>
              </a:ext>
            </a:extLst>
          </p:cNvPr>
          <p:cNvSpPr>
            <a:spLocks noGrp="1"/>
          </p:cNvSpPr>
          <p:nvPr>
            <p:ph type="dt" sz="half" idx="10"/>
          </p:nvPr>
        </p:nvSpPr>
        <p:spPr/>
        <p:txBody>
          <a:bodyPr/>
          <a:lstStyle/>
          <a:p>
            <a:fld id="{042595E7-7542-4FBE-8A3D-FEDB19848078}" type="datetimeFigureOut">
              <a:rPr lang="en-US" smtClean="0"/>
              <a:t>3/3/2024</a:t>
            </a:fld>
            <a:endParaRPr lang="en-US"/>
          </a:p>
        </p:txBody>
      </p:sp>
      <p:sp>
        <p:nvSpPr>
          <p:cNvPr id="6" name="Footer Placeholder 5">
            <a:extLst>
              <a:ext uri="{FF2B5EF4-FFF2-40B4-BE49-F238E27FC236}">
                <a16:creationId xmlns:a16="http://schemas.microsoft.com/office/drawing/2014/main" id="{CF50E474-56CE-4A01-B9BD-22138B2E5F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9D0DDD-6409-47E6-9806-D7C324EE0BA1}"/>
              </a:ext>
            </a:extLst>
          </p:cNvPr>
          <p:cNvSpPr>
            <a:spLocks noGrp="1"/>
          </p:cNvSpPr>
          <p:nvPr>
            <p:ph type="sldNum" sz="quarter" idx="12"/>
          </p:nvPr>
        </p:nvSpPr>
        <p:spPr/>
        <p:txBody>
          <a:bodyPr/>
          <a:lstStyle/>
          <a:p>
            <a:fld id="{54283CF5-D7C1-4BAE-BCAA-D2C220551B69}" type="slidenum">
              <a:rPr lang="en-US" smtClean="0"/>
              <a:t>‹#›</a:t>
            </a:fld>
            <a:endParaRPr lang="en-US"/>
          </a:p>
        </p:txBody>
      </p:sp>
    </p:spTree>
    <p:extLst>
      <p:ext uri="{BB962C8B-B14F-4D97-AF65-F5344CB8AC3E}">
        <p14:creationId xmlns:p14="http://schemas.microsoft.com/office/powerpoint/2010/main" val="3155936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86359-435E-4356-8AA7-C2FCDA2415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3E7985A-C410-4AA0-9CE9-EAB680B2BC3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36D4C72-C489-42A0-A7AC-FF4DE1A0BEC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C62DD2B-F8FB-4CBA-BAB0-F3D64485759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A12883A-4E03-4C2F-91EA-ACF688F74DF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9926150-B433-45EA-BE5D-17ED05B3ED94}"/>
              </a:ext>
            </a:extLst>
          </p:cNvPr>
          <p:cNvSpPr>
            <a:spLocks noGrp="1"/>
          </p:cNvSpPr>
          <p:nvPr>
            <p:ph type="dt" sz="half" idx="10"/>
          </p:nvPr>
        </p:nvSpPr>
        <p:spPr/>
        <p:txBody>
          <a:bodyPr/>
          <a:lstStyle/>
          <a:p>
            <a:fld id="{042595E7-7542-4FBE-8A3D-FEDB19848078}" type="datetimeFigureOut">
              <a:rPr lang="en-US" smtClean="0"/>
              <a:t>3/3/2024</a:t>
            </a:fld>
            <a:endParaRPr lang="en-US"/>
          </a:p>
        </p:txBody>
      </p:sp>
      <p:sp>
        <p:nvSpPr>
          <p:cNvPr id="8" name="Footer Placeholder 7">
            <a:extLst>
              <a:ext uri="{FF2B5EF4-FFF2-40B4-BE49-F238E27FC236}">
                <a16:creationId xmlns:a16="http://schemas.microsoft.com/office/drawing/2014/main" id="{A4664A47-EF07-4EA2-B714-133DB43589A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4ECACD1-D1AC-4681-A922-85ED1D2FD4E5}"/>
              </a:ext>
            </a:extLst>
          </p:cNvPr>
          <p:cNvSpPr>
            <a:spLocks noGrp="1"/>
          </p:cNvSpPr>
          <p:nvPr>
            <p:ph type="sldNum" sz="quarter" idx="12"/>
          </p:nvPr>
        </p:nvSpPr>
        <p:spPr/>
        <p:txBody>
          <a:bodyPr/>
          <a:lstStyle/>
          <a:p>
            <a:fld id="{54283CF5-D7C1-4BAE-BCAA-D2C220551B69}" type="slidenum">
              <a:rPr lang="en-US" smtClean="0"/>
              <a:t>‹#›</a:t>
            </a:fld>
            <a:endParaRPr lang="en-US"/>
          </a:p>
        </p:txBody>
      </p:sp>
    </p:spTree>
    <p:extLst>
      <p:ext uri="{BB962C8B-B14F-4D97-AF65-F5344CB8AC3E}">
        <p14:creationId xmlns:p14="http://schemas.microsoft.com/office/powerpoint/2010/main" val="1750726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5F157-EE7F-4630-AAF4-3E5488C09A3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A25B43D-B1B3-4571-9615-948D8C58B3EE}"/>
              </a:ext>
            </a:extLst>
          </p:cNvPr>
          <p:cNvSpPr>
            <a:spLocks noGrp="1"/>
          </p:cNvSpPr>
          <p:nvPr>
            <p:ph type="dt" sz="half" idx="10"/>
          </p:nvPr>
        </p:nvSpPr>
        <p:spPr/>
        <p:txBody>
          <a:bodyPr/>
          <a:lstStyle/>
          <a:p>
            <a:fld id="{042595E7-7542-4FBE-8A3D-FEDB19848078}" type="datetimeFigureOut">
              <a:rPr lang="en-US" smtClean="0"/>
              <a:t>3/3/2024</a:t>
            </a:fld>
            <a:endParaRPr lang="en-US"/>
          </a:p>
        </p:txBody>
      </p:sp>
      <p:sp>
        <p:nvSpPr>
          <p:cNvPr id="4" name="Footer Placeholder 3">
            <a:extLst>
              <a:ext uri="{FF2B5EF4-FFF2-40B4-BE49-F238E27FC236}">
                <a16:creationId xmlns:a16="http://schemas.microsoft.com/office/drawing/2014/main" id="{57348BD4-B362-47D7-8148-4A328F7508C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189232B-6360-4A08-8BDF-4026E6DA35D1}"/>
              </a:ext>
            </a:extLst>
          </p:cNvPr>
          <p:cNvSpPr>
            <a:spLocks noGrp="1"/>
          </p:cNvSpPr>
          <p:nvPr>
            <p:ph type="sldNum" sz="quarter" idx="12"/>
          </p:nvPr>
        </p:nvSpPr>
        <p:spPr/>
        <p:txBody>
          <a:bodyPr/>
          <a:lstStyle/>
          <a:p>
            <a:fld id="{54283CF5-D7C1-4BAE-BCAA-D2C220551B69}" type="slidenum">
              <a:rPr lang="en-US" smtClean="0"/>
              <a:t>‹#›</a:t>
            </a:fld>
            <a:endParaRPr lang="en-US"/>
          </a:p>
        </p:txBody>
      </p:sp>
    </p:spTree>
    <p:extLst>
      <p:ext uri="{BB962C8B-B14F-4D97-AF65-F5344CB8AC3E}">
        <p14:creationId xmlns:p14="http://schemas.microsoft.com/office/powerpoint/2010/main" val="3966406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04AA342-BCEF-454A-8C04-F2B0E66B55EF}"/>
              </a:ext>
            </a:extLst>
          </p:cNvPr>
          <p:cNvSpPr>
            <a:spLocks noGrp="1"/>
          </p:cNvSpPr>
          <p:nvPr>
            <p:ph type="dt" sz="half" idx="10"/>
          </p:nvPr>
        </p:nvSpPr>
        <p:spPr/>
        <p:txBody>
          <a:bodyPr/>
          <a:lstStyle/>
          <a:p>
            <a:fld id="{042595E7-7542-4FBE-8A3D-FEDB19848078}" type="datetimeFigureOut">
              <a:rPr lang="en-US" smtClean="0"/>
              <a:t>3/3/2024</a:t>
            </a:fld>
            <a:endParaRPr lang="en-US"/>
          </a:p>
        </p:txBody>
      </p:sp>
      <p:sp>
        <p:nvSpPr>
          <p:cNvPr id="3" name="Footer Placeholder 2">
            <a:extLst>
              <a:ext uri="{FF2B5EF4-FFF2-40B4-BE49-F238E27FC236}">
                <a16:creationId xmlns:a16="http://schemas.microsoft.com/office/drawing/2014/main" id="{A085D9EC-4BDC-422E-AFC4-C525A415FC8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C68B3A5-AAE5-422F-BA42-C7DF20731CB5}"/>
              </a:ext>
            </a:extLst>
          </p:cNvPr>
          <p:cNvSpPr>
            <a:spLocks noGrp="1"/>
          </p:cNvSpPr>
          <p:nvPr>
            <p:ph type="sldNum" sz="quarter" idx="12"/>
          </p:nvPr>
        </p:nvSpPr>
        <p:spPr/>
        <p:txBody>
          <a:bodyPr/>
          <a:lstStyle/>
          <a:p>
            <a:fld id="{54283CF5-D7C1-4BAE-BCAA-D2C220551B69}" type="slidenum">
              <a:rPr lang="en-US" smtClean="0"/>
              <a:t>‹#›</a:t>
            </a:fld>
            <a:endParaRPr lang="en-US"/>
          </a:p>
        </p:txBody>
      </p:sp>
    </p:spTree>
    <p:extLst>
      <p:ext uri="{BB962C8B-B14F-4D97-AF65-F5344CB8AC3E}">
        <p14:creationId xmlns:p14="http://schemas.microsoft.com/office/powerpoint/2010/main" val="15922080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83D73-2E23-460C-8524-04B694F927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1529567-881D-4B9A-A676-BC65A191725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B559492-7E6B-4AA7-8A23-D3BF9A1398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EA7649-5DCB-4A4B-8E2C-ECFE3B2A5EBE}"/>
              </a:ext>
            </a:extLst>
          </p:cNvPr>
          <p:cNvSpPr>
            <a:spLocks noGrp="1"/>
          </p:cNvSpPr>
          <p:nvPr>
            <p:ph type="dt" sz="half" idx="10"/>
          </p:nvPr>
        </p:nvSpPr>
        <p:spPr/>
        <p:txBody>
          <a:bodyPr/>
          <a:lstStyle/>
          <a:p>
            <a:fld id="{042595E7-7542-4FBE-8A3D-FEDB19848078}" type="datetimeFigureOut">
              <a:rPr lang="en-US" smtClean="0"/>
              <a:t>3/3/2024</a:t>
            </a:fld>
            <a:endParaRPr lang="en-US"/>
          </a:p>
        </p:txBody>
      </p:sp>
      <p:sp>
        <p:nvSpPr>
          <p:cNvPr id="6" name="Footer Placeholder 5">
            <a:extLst>
              <a:ext uri="{FF2B5EF4-FFF2-40B4-BE49-F238E27FC236}">
                <a16:creationId xmlns:a16="http://schemas.microsoft.com/office/drawing/2014/main" id="{23FDFBC9-790A-4D4A-B80E-481D665D1A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861E4E-1943-43FD-8659-C82E5253806C}"/>
              </a:ext>
            </a:extLst>
          </p:cNvPr>
          <p:cNvSpPr>
            <a:spLocks noGrp="1"/>
          </p:cNvSpPr>
          <p:nvPr>
            <p:ph type="sldNum" sz="quarter" idx="12"/>
          </p:nvPr>
        </p:nvSpPr>
        <p:spPr/>
        <p:txBody>
          <a:bodyPr/>
          <a:lstStyle/>
          <a:p>
            <a:fld id="{54283CF5-D7C1-4BAE-BCAA-D2C220551B69}" type="slidenum">
              <a:rPr lang="en-US" smtClean="0"/>
              <a:t>‹#›</a:t>
            </a:fld>
            <a:endParaRPr lang="en-US"/>
          </a:p>
        </p:txBody>
      </p:sp>
    </p:spTree>
    <p:extLst>
      <p:ext uri="{BB962C8B-B14F-4D97-AF65-F5344CB8AC3E}">
        <p14:creationId xmlns:p14="http://schemas.microsoft.com/office/powerpoint/2010/main" val="1392434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AA3D8-7B30-43DA-98D4-048123F3F8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F5B8EEA-827E-4E2C-AA1D-B00E941CC4F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EFFD715-050D-4609-ACA2-A0F7168C26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1280692-17A2-45B7-8F09-9B42FD71DC97}"/>
              </a:ext>
            </a:extLst>
          </p:cNvPr>
          <p:cNvSpPr>
            <a:spLocks noGrp="1"/>
          </p:cNvSpPr>
          <p:nvPr>
            <p:ph type="dt" sz="half" idx="10"/>
          </p:nvPr>
        </p:nvSpPr>
        <p:spPr/>
        <p:txBody>
          <a:bodyPr/>
          <a:lstStyle/>
          <a:p>
            <a:fld id="{042595E7-7542-4FBE-8A3D-FEDB19848078}" type="datetimeFigureOut">
              <a:rPr lang="en-US" smtClean="0"/>
              <a:t>3/3/2024</a:t>
            </a:fld>
            <a:endParaRPr lang="en-US"/>
          </a:p>
        </p:txBody>
      </p:sp>
      <p:sp>
        <p:nvSpPr>
          <p:cNvPr id="6" name="Footer Placeholder 5">
            <a:extLst>
              <a:ext uri="{FF2B5EF4-FFF2-40B4-BE49-F238E27FC236}">
                <a16:creationId xmlns:a16="http://schemas.microsoft.com/office/drawing/2014/main" id="{56A789F1-CAC7-45DD-BCD0-85A622C45B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655B09-C2D7-41F4-9D2C-2B0B4C97B7D4}"/>
              </a:ext>
            </a:extLst>
          </p:cNvPr>
          <p:cNvSpPr>
            <a:spLocks noGrp="1"/>
          </p:cNvSpPr>
          <p:nvPr>
            <p:ph type="sldNum" sz="quarter" idx="12"/>
          </p:nvPr>
        </p:nvSpPr>
        <p:spPr/>
        <p:txBody>
          <a:bodyPr/>
          <a:lstStyle/>
          <a:p>
            <a:fld id="{54283CF5-D7C1-4BAE-BCAA-D2C220551B69}" type="slidenum">
              <a:rPr lang="en-US" smtClean="0"/>
              <a:t>‹#›</a:t>
            </a:fld>
            <a:endParaRPr lang="en-US"/>
          </a:p>
        </p:txBody>
      </p:sp>
    </p:spTree>
    <p:extLst>
      <p:ext uri="{BB962C8B-B14F-4D97-AF65-F5344CB8AC3E}">
        <p14:creationId xmlns:p14="http://schemas.microsoft.com/office/powerpoint/2010/main" val="36027524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7A8393-D69A-4365-ADB1-355E09A0769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243D958-379A-4508-8DDF-8BEDA50B33D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1D7CD3-F7CA-4D70-89A7-F02C743048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2595E7-7542-4FBE-8A3D-FEDB19848078}" type="datetimeFigureOut">
              <a:rPr lang="en-US" smtClean="0"/>
              <a:t>3/3/2024</a:t>
            </a:fld>
            <a:endParaRPr lang="en-US"/>
          </a:p>
        </p:txBody>
      </p:sp>
      <p:sp>
        <p:nvSpPr>
          <p:cNvPr id="5" name="Footer Placeholder 4">
            <a:extLst>
              <a:ext uri="{FF2B5EF4-FFF2-40B4-BE49-F238E27FC236}">
                <a16:creationId xmlns:a16="http://schemas.microsoft.com/office/drawing/2014/main" id="{BF56CC74-5602-4CB5-AB58-671466E41FE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60CD14C-E303-405C-8140-70DF80709F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283CF5-D7C1-4BAE-BCAA-D2C220551B69}" type="slidenum">
              <a:rPr lang="en-US" smtClean="0"/>
              <a:t>‹#›</a:t>
            </a:fld>
            <a:endParaRPr lang="en-US"/>
          </a:p>
        </p:txBody>
      </p:sp>
    </p:spTree>
    <p:extLst>
      <p:ext uri="{BB962C8B-B14F-4D97-AF65-F5344CB8AC3E}">
        <p14:creationId xmlns:p14="http://schemas.microsoft.com/office/powerpoint/2010/main" val="289772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EEC7836D-3713-4C18-9DEF-16A1252FB291}"/>
              </a:ext>
              <a:ext uri="{C183D7F6-B498-43B3-948B-1728B52AA6E4}">
                <adec:decorative xmlns:adec="http://schemas.microsoft.com/office/drawing/2017/decorative" val="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771" t="4847" r="23048" b="-1"/>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F40C8C9-459A-4954-953E-B4D9BDDD2997}"/>
              </a:ext>
            </a:extLst>
          </p:cNvPr>
          <p:cNvSpPr>
            <a:spLocks noGrp="1"/>
          </p:cNvSpPr>
          <p:nvPr>
            <p:ph type="title"/>
          </p:nvPr>
        </p:nvSpPr>
        <p:spPr>
          <a:xfrm>
            <a:off x="315633" y="1197864"/>
            <a:ext cx="7872154" cy="1263903"/>
          </a:xfrm>
        </p:spPr>
        <p:txBody>
          <a:bodyPr anchor="b">
            <a:noAutofit/>
          </a:bodyPr>
          <a:lstStyle/>
          <a:p>
            <a:r>
              <a:rPr lang="en-US" sz="2800" b="1" i="0" dirty="0">
                <a:effectLst/>
                <a:latin typeface="Raleway"/>
              </a:rPr>
              <a:t>SUPPLY CHAIN MANAGEMENT</a:t>
            </a:r>
            <a:br>
              <a:rPr lang="en-US" sz="2800" i="0" dirty="0">
                <a:effectLst/>
                <a:latin typeface="Raleway"/>
              </a:rPr>
            </a:br>
            <a:br>
              <a:rPr lang="en-US" sz="2800" dirty="0">
                <a:latin typeface="Raleway"/>
                <a:cs typeface="Times New Roman" pitchFamily="18" charset="0"/>
              </a:rPr>
            </a:br>
            <a:r>
              <a:rPr lang="en-IN" sz="2800" dirty="0">
                <a:latin typeface="Raleway"/>
                <a:cs typeface="Times New Roman" pitchFamily="18" charset="0"/>
              </a:rPr>
              <a:t> </a:t>
            </a:r>
            <a:endParaRPr lang="en-US" sz="2800" dirty="0">
              <a:latin typeface="Raleway"/>
            </a:endParaRPr>
          </a:p>
        </p:txBody>
      </p:sp>
      <p:sp>
        <p:nvSpPr>
          <p:cNvPr id="3" name="Content Placeholder 2">
            <a:extLst>
              <a:ext uri="{FF2B5EF4-FFF2-40B4-BE49-F238E27FC236}">
                <a16:creationId xmlns:a16="http://schemas.microsoft.com/office/drawing/2014/main" id="{45BF8A85-CD10-41FB-B25D-BE13002BBE9E}"/>
              </a:ext>
            </a:extLst>
          </p:cNvPr>
          <p:cNvSpPr>
            <a:spLocks noGrp="1"/>
          </p:cNvSpPr>
          <p:nvPr>
            <p:ph idx="1"/>
          </p:nvPr>
        </p:nvSpPr>
        <p:spPr>
          <a:xfrm>
            <a:off x="193673" y="5018272"/>
            <a:ext cx="6029706" cy="1324107"/>
          </a:xfrm>
        </p:spPr>
        <p:txBody>
          <a:bodyPr anchor="t">
            <a:normAutofit/>
          </a:bodyPr>
          <a:lstStyle/>
          <a:p>
            <a:pPr algn="l"/>
            <a:r>
              <a:rPr lang="en-US" sz="1800" b="1" dirty="0">
                <a:latin typeface="Raleway"/>
                <a:cs typeface="Times New Roman" pitchFamily="18" charset="0"/>
              </a:rPr>
              <a:t>Sundar Arumugam Krishnan Nagarajan </a:t>
            </a:r>
          </a:p>
          <a:p>
            <a:endParaRPr lang="en-US" sz="1700" dirty="0"/>
          </a:p>
        </p:txBody>
      </p:sp>
      <p:sp>
        <p:nvSpPr>
          <p:cNvPr id="20" name="Title 1">
            <a:extLst>
              <a:ext uri="{FF2B5EF4-FFF2-40B4-BE49-F238E27FC236}">
                <a16:creationId xmlns:a16="http://schemas.microsoft.com/office/drawing/2014/main" id="{82C5930B-38B0-4AC7-ABE6-719841C76262}"/>
              </a:ext>
            </a:extLst>
          </p:cNvPr>
          <p:cNvSpPr txBox="1">
            <a:spLocks/>
          </p:cNvSpPr>
          <p:nvPr/>
        </p:nvSpPr>
        <p:spPr>
          <a:xfrm>
            <a:off x="315633" y="2452624"/>
            <a:ext cx="7872154" cy="1263903"/>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Raleway"/>
              </a:rPr>
              <a:t>SUPPLY CHAIN REALITY </a:t>
            </a:r>
          </a:p>
        </p:txBody>
      </p:sp>
    </p:spTree>
    <p:extLst>
      <p:ext uri="{BB962C8B-B14F-4D97-AF65-F5344CB8AC3E}">
        <p14:creationId xmlns:p14="http://schemas.microsoft.com/office/powerpoint/2010/main" val="11126171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C9927-1DF5-4A56-9160-E8CFC830933F}"/>
              </a:ext>
            </a:extLst>
          </p:cNvPr>
          <p:cNvSpPr>
            <a:spLocks noGrp="1"/>
          </p:cNvSpPr>
          <p:nvPr>
            <p:ph type="title" idx="4294967295"/>
          </p:nvPr>
        </p:nvSpPr>
        <p:spPr>
          <a:xfrm>
            <a:off x="546100" y="571702"/>
            <a:ext cx="10515600" cy="609398"/>
          </a:xfrm>
        </p:spPr>
        <p:txBody>
          <a:bodyPr lIns="0" tIns="0" rIns="0" bIns="0">
            <a:spAutoFit/>
          </a:bodyPr>
          <a:lstStyle/>
          <a:p>
            <a:r>
              <a:rPr lang="en-US" dirty="0">
                <a:solidFill>
                  <a:schemeClr val="bg1"/>
                </a:solidFill>
                <a:latin typeface="Raleway"/>
              </a:rPr>
              <a:t>Agenda / Topics</a:t>
            </a:r>
            <a:endParaRPr lang="en-ID" dirty="0">
              <a:solidFill>
                <a:schemeClr val="bg1"/>
              </a:solidFill>
              <a:latin typeface="Raleway"/>
              <a:cs typeface="Segoe UI" panose="020B0502040204020203" pitchFamily="34" charset="0"/>
            </a:endParaRPr>
          </a:p>
        </p:txBody>
      </p:sp>
      <p:sp>
        <p:nvSpPr>
          <p:cNvPr id="70" name="TextBox 69">
            <a:extLst>
              <a:ext uri="{FF2B5EF4-FFF2-40B4-BE49-F238E27FC236}">
                <a16:creationId xmlns:a16="http://schemas.microsoft.com/office/drawing/2014/main" id="{3F077695-96F8-4F3C-A6E0-D475178A2D23}"/>
              </a:ext>
            </a:extLst>
          </p:cNvPr>
          <p:cNvSpPr txBox="1"/>
          <p:nvPr/>
        </p:nvSpPr>
        <p:spPr>
          <a:xfrm rot="16200000">
            <a:off x="11544219" y="5965265"/>
            <a:ext cx="525580" cy="169277"/>
          </a:xfrm>
          <a:prstGeom prst="rect">
            <a:avLst/>
          </a:prstGeom>
          <a:noFill/>
        </p:spPr>
        <p:txBody>
          <a:bodyPr wrap="square" lIns="0" tIns="0" rIns="0" bIns="0" rtlCol="0" anchor="ctr">
            <a:spAutoFit/>
          </a:bodyPr>
          <a:lstStyle/>
          <a:p>
            <a:pPr algn="l"/>
            <a:r>
              <a:rPr lang="en-US" sz="1100" b="1">
                <a:latin typeface="Segoe UI" panose="020B0502040204020203" pitchFamily="34" charset="0"/>
                <a:cs typeface="Segoe UI" panose="020B0502040204020203" pitchFamily="34" charset="0"/>
              </a:rPr>
              <a:t>P A G E</a:t>
            </a:r>
          </a:p>
        </p:txBody>
      </p:sp>
      <p:cxnSp>
        <p:nvCxnSpPr>
          <p:cNvPr id="71" name="Straight Connector 70">
            <a:extLst>
              <a:ext uri="{FF2B5EF4-FFF2-40B4-BE49-F238E27FC236}">
                <a16:creationId xmlns:a16="http://schemas.microsoft.com/office/drawing/2014/main" id="{7FDC2E7F-B94E-49A9-AD21-5B50D5E0E860}"/>
              </a:ext>
            </a:extLst>
          </p:cNvPr>
          <p:cNvCxnSpPr/>
          <p:nvPr/>
        </p:nvCxnSpPr>
        <p:spPr>
          <a:xfrm flipH="1">
            <a:off x="11807009" y="1841905"/>
            <a:ext cx="0" cy="2981319"/>
          </a:xfrm>
          <a:prstGeom prst="line">
            <a:avLst/>
          </a:prstGeom>
          <a:ln>
            <a:solidFill>
              <a:schemeClr val="accent1">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sp>
        <p:nvSpPr>
          <p:cNvPr id="72" name="Rectangle: Rounded Corners 71">
            <a:extLst>
              <a:ext uri="{FF2B5EF4-FFF2-40B4-BE49-F238E27FC236}">
                <a16:creationId xmlns:a16="http://schemas.microsoft.com/office/drawing/2014/main" id="{C06B4ABD-C9F4-4842-B06E-463D3A343F42}"/>
              </a:ext>
            </a:extLst>
          </p:cNvPr>
          <p:cNvSpPr/>
          <p:nvPr/>
        </p:nvSpPr>
        <p:spPr>
          <a:xfrm>
            <a:off x="11658603" y="5040898"/>
            <a:ext cx="296812" cy="603731"/>
          </a:xfrm>
          <a:prstGeom prst="roundRect">
            <a:avLst>
              <a:gd name="adj" fmla="val 50000"/>
            </a:avLst>
          </a:prstGeom>
          <a:gradFill flip="none" rotWithShape="1">
            <a:gsLst>
              <a:gs pos="0">
                <a:srgbClr val="F2C84B"/>
              </a:gs>
              <a:gs pos="100000">
                <a:srgbClr val="D49548"/>
              </a:gs>
            </a:gsLst>
            <a:lin ang="2700000" scaled="1"/>
          </a:gradFill>
          <a:ln w="9525">
            <a:no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ID">
              <a:solidFill>
                <a:schemeClr val="tx1"/>
              </a:solidFill>
            </a:endParaRPr>
          </a:p>
        </p:txBody>
      </p:sp>
      <p:sp>
        <p:nvSpPr>
          <p:cNvPr id="73" name="TextBox 72">
            <a:extLst>
              <a:ext uri="{FF2B5EF4-FFF2-40B4-BE49-F238E27FC236}">
                <a16:creationId xmlns:a16="http://schemas.microsoft.com/office/drawing/2014/main" id="{7D781FB2-7074-4DA1-984F-E960DCF96DA9}"/>
              </a:ext>
            </a:extLst>
          </p:cNvPr>
          <p:cNvSpPr txBox="1"/>
          <p:nvPr/>
        </p:nvSpPr>
        <p:spPr>
          <a:xfrm>
            <a:off x="11658600" y="5242289"/>
            <a:ext cx="296818" cy="184666"/>
          </a:xfrm>
          <a:prstGeom prst="rect">
            <a:avLst/>
          </a:prstGeom>
          <a:noFill/>
        </p:spPr>
        <p:txBody>
          <a:bodyPr wrap="square" lIns="0" tIns="0" rIns="0" bIns="0" rtlCol="0">
            <a:spAutoFit/>
          </a:bodyPr>
          <a:lstStyle/>
          <a:p>
            <a:pPr algn="ctr"/>
            <a:r>
              <a:rPr lang="en-US" sz="1200" b="1" dirty="0">
                <a:latin typeface="Segoe UI" panose="020B0502040204020203" pitchFamily="34" charset="0"/>
                <a:cs typeface="Segoe UI" panose="020B0502040204020203" pitchFamily="34" charset="0"/>
              </a:rPr>
              <a:t>0</a:t>
            </a:r>
            <a:fld id="{40876BFF-1584-4FA6-A406-00684317F9C8}" type="slidenum">
              <a:rPr lang="en-US" sz="1200" b="1" smtClean="0">
                <a:latin typeface="Segoe UI" panose="020B0502040204020203" pitchFamily="34" charset="0"/>
                <a:cs typeface="Segoe UI" panose="020B0502040204020203" pitchFamily="34" charset="0"/>
              </a:rPr>
              <a:pPr algn="ctr"/>
              <a:t>10</a:t>
            </a:fld>
            <a:endParaRPr lang="en-US" sz="1200" b="1" dirty="0">
              <a:latin typeface="Segoe UI" panose="020B0502040204020203" pitchFamily="34" charset="0"/>
              <a:cs typeface="Segoe UI" panose="020B0502040204020203" pitchFamily="34" charset="0"/>
            </a:endParaRPr>
          </a:p>
        </p:txBody>
      </p:sp>
      <p:graphicFrame>
        <p:nvGraphicFramePr>
          <p:cNvPr id="5" name="Diagram 4">
            <a:extLst>
              <a:ext uri="{FF2B5EF4-FFF2-40B4-BE49-F238E27FC236}">
                <a16:creationId xmlns:a16="http://schemas.microsoft.com/office/drawing/2014/main" id="{4D89A31E-3ED9-438D-B07F-2EEBD342A382}"/>
              </a:ext>
            </a:extLst>
          </p:cNvPr>
          <p:cNvGraphicFramePr/>
          <p:nvPr/>
        </p:nvGraphicFramePr>
        <p:xfrm>
          <a:off x="1" y="1"/>
          <a:ext cx="12191999"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5" name="TextBox 34">
            <a:extLst>
              <a:ext uri="{FF2B5EF4-FFF2-40B4-BE49-F238E27FC236}">
                <a16:creationId xmlns:a16="http://schemas.microsoft.com/office/drawing/2014/main" id="{D8A36C04-CF2E-4EE0-B76F-BAE0595A0599}"/>
              </a:ext>
            </a:extLst>
          </p:cNvPr>
          <p:cNvSpPr txBox="1"/>
          <p:nvPr/>
        </p:nvSpPr>
        <p:spPr>
          <a:xfrm>
            <a:off x="421672" y="332504"/>
            <a:ext cx="7847243" cy="461665"/>
          </a:xfrm>
          <a:prstGeom prst="rect">
            <a:avLst/>
          </a:prstGeom>
          <a:noFill/>
        </p:spPr>
        <p:txBody>
          <a:bodyPr wrap="square">
            <a:spAutoFit/>
          </a:bodyPr>
          <a:lstStyle/>
          <a:p>
            <a:r>
              <a:rPr lang="en-US" sz="2400" b="1" dirty="0">
                <a:latin typeface="Raleway"/>
              </a:rPr>
              <a:t>Inventory management </a:t>
            </a:r>
          </a:p>
        </p:txBody>
      </p:sp>
      <p:sp>
        <p:nvSpPr>
          <p:cNvPr id="36" name="Text Placeholder 5">
            <a:extLst>
              <a:ext uri="{FF2B5EF4-FFF2-40B4-BE49-F238E27FC236}">
                <a16:creationId xmlns:a16="http://schemas.microsoft.com/office/drawing/2014/main" id="{A02ABA2D-A341-4B1C-9D40-01703867C451}"/>
              </a:ext>
            </a:extLst>
          </p:cNvPr>
          <p:cNvSpPr txBox="1">
            <a:spLocks/>
          </p:cNvSpPr>
          <p:nvPr/>
        </p:nvSpPr>
        <p:spPr>
          <a:xfrm>
            <a:off x="130565" y="1126671"/>
            <a:ext cx="6414612" cy="4411786"/>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en-US" sz="2400" dirty="0">
                <a:latin typeface="Raleway"/>
              </a:rPr>
              <a:t>To </a:t>
            </a:r>
            <a:r>
              <a:rPr lang="en-US" sz="2400" dirty="0">
                <a:highlight>
                  <a:srgbClr val="FFFF00"/>
                </a:highlight>
                <a:latin typeface="Raleway"/>
              </a:rPr>
              <a:t>manage store level inventory</a:t>
            </a:r>
            <a:r>
              <a:rPr lang="en-US" sz="2400" dirty="0">
                <a:latin typeface="Raleway"/>
              </a:rPr>
              <a:t>, Starbucks uses an </a:t>
            </a:r>
            <a:r>
              <a:rPr lang="en-US" sz="2400" dirty="0">
                <a:highlight>
                  <a:srgbClr val="FFFF00"/>
                </a:highlight>
                <a:latin typeface="Raleway"/>
              </a:rPr>
              <a:t>EOQ system </a:t>
            </a:r>
            <a:r>
              <a:rPr lang="en-US" sz="2400" dirty="0">
                <a:latin typeface="Raleway"/>
              </a:rPr>
              <a:t>which aids Starbucks to reduce stock decline and excess damage.</a:t>
            </a:r>
          </a:p>
          <a:p>
            <a:pPr>
              <a:buFont typeface="Wingdings" panose="05000000000000000000" pitchFamily="2" charset="2"/>
              <a:buChar char="Ø"/>
            </a:pPr>
            <a:r>
              <a:rPr lang="en-US" sz="2400" dirty="0">
                <a:latin typeface="Raleway"/>
              </a:rPr>
              <a:t> Therefore, with the both systems Starbucks therefore can place a 15% stock on inventory to warranty their client demand. The economic order quantity is place daily with a lead tie of 48hours.</a:t>
            </a:r>
          </a:p>
          <a:p>
            <a:pPr>
              <a:buFont typeface="Wingdings" panose="05000000000000000000" pitchFamily="2" charset="2"/>
              <a:buChar char="Ø"/>
            </a:pPr>
            <a:endParaRPr lang="en-US" sz="3200" dirty="0">
              <a:latin typeface="Raleway"/>
            </a:endParaRPr>
          </a:p>
        </p:txBody>
      </p:sp>
    </p:spTree>
    <p:extLst>
      <p:ext uri="{BB962C8B-B14F-4D97-AF65-F5344CB8AC3E}">
        <p14:creationId xmlns:p14="http://schemas.microsoft.com/office/powerpoint/2010/main" val="14042542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C9927-1DF5-4A56-9160-E8CFC830933F}"/>
              </a:ext>
            </a:extLst>
          </p:cNvPr>
          <p:cNvSpPr>
            <a:spLocks noGrp="1"/>
          </p:cNvSpPr>
          <p:nvPr>
            <p:ph type="title" idx="4294967295"/>
          </p:nvPr>
        </p:nvSpPr>
        <p:spPr>
          <a:xfrm>
            <a:off x="546100" y="571702"/>
            <a:ext cx="10515600" cy="609398"/>
          </a:xfrm>
        </p:spPr>
        <p:txBody>
          <a:bodyPr lIns="0" tIns="0" rIns="0" bIns="0">
            <a:spAutoFit/>
          </a:bodyPr>
          <a:lstStyle/>
          <a:p>
            <a:r>
              <a:rPr lang="en-US" dirty="0">
                <a:solidFill>
                  <a:schemeClr val="bg1"/>
                </a:solidFill>
                <a:latin typeface="Raleway"/>
              </a:rPr>
              <a:t>Agenda / Topics</a:t>
            </a:r>
            <a:endParaRPr lang="en-ID" dirty="0">
              <a:solidFill>
                <a:schemeClr val="bg1"/>
              </a:solidFill>
              <a:latin typeface="Raleway"/>
              <a:cs typeface="Segoe UI" panose="020B0502040204020203" pitchFamily="34" charset="0"/>
            </a:endParaRPr>
          </a:p>
        </p:txBody>
      </p:sp>
      <p:sp>
        <p:nvSpPr>
          <p:cNvPr id="70" name="TextBox 69">
            <a:extLst>
              <a:ext uri="{FF2B5EF4-FFF2-40B4-BE49-F238E27FC236}">
                <a16:creationId xmlns:a16="http://schemas.microsoft.com/office/drawing/2014/main" id="{3F077695-96F8-4F3C-A6E0-D475178A2D23}"/>
              </a:ext>
            </a:extLst>
          </p:cNvPr>
          <p:cNvSpPr txBox="1"/>
          <p:nvPr/>
        </p:nvSpPr>
        <p:spPr>
          <a:xfrm rot="16200000">
            <a:off x="11544219" y="5965265"/>
            <a:ext cx="525580" cy="169277"/>
          </a:xfrm>
          <a:prstGeom prst="rect">
            <a:avLst/>
          </a:prstGeom>
          <a:noFill/>
        </p:spPr>
        <p:txBody>
          <a:bodyPr wrap="square" lIns="0" tIns="0" rIns="0" bIns="0" rtlCol="0" anchor="ctr">
            <a:spAutoFit/>
          </a:bodyPr>
          <a:lstStyle/>
          <a:p>
            <a:pPr algn="l"/>
            <a:r>
              <a:rPr lang="en-US" sz="1100" b="1">
                <a:latin typeface="Segoe UI" panose="020B0502040204020203" pitchFamily="34" charset="0"/>
                <a:cs typeface="Segoe UI" panose="020B0502040204020203" pitchFamily="34" charset="0"/>
              </a:rPr>
              <a:t>P A G E</a:t>
            </a:r>
          </a:p>
        </p:txBody>
      </p:sp>
      <p:cxnSp>
        <p:nvCxnSpPr>
          <p:cNvPr id="71" name="Straight Connector 70">
            <a:extLst>
              <a:ext uri="{FF2B5EF4-FFF2-40B4-BE49-F238E27FC236}">
                <a16:creationId xmlns:a16="http://schemas.microsoft.com/office/drawing/2014/main" id="{7FDC2E7F-B94E-49A9-AD21-5B50D5E0E860}"/>
              </a:ext>
            </a:extLst>
          </p:cNvPr>
          <p:cNvCxnSpPr/>
          <p:nvPr/>
        </p:nvCxnSpPr>
        <p:spPr>
          <a:xfrm flipH="1">
            <a:off x="11807009" y="1841905"/>
            <a:ext cx="0" cy="2981319"/>
          </a:xfrm>
          <a:prstGeom prst="line">
            <a:avLst/>
          </a:prstGeom>
          <a:ln>
            <a:solidFill>
              <a:schemeClr val="accent1">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sp>
        <p:nvSpPr>
          <p:cNvPr id="72" name="Rectangle: Rounded Corners 71">
            <a:extLst>
              <a:ext uri="{FF2B5EF4-FFF2-40B4-BE49-F238E27FC236}">
                <a16:creationId xmlns:a16="http://schemas.microsoft.com/office/drawing/2014/main" id="{C06B4ABD-C9F4-4842-B06E-463D3A343F42}"/>
              </a:ext>
            </a:extLst>
          </p:cNvPr>
          <p:cNvSpPr/>
          <p:nvPr/>
        </p:nvSpPr>
        <p:spPr>
          <a:xfrm>
            <a:off x="11658603" y="5040898"/>
            <a:ext cx="296812" cy="603731"/>
          </a:xfrm>
          <a:prstGeom prst="roundRect">
            <a:avLst>
              <a:gd name="adj" fmla="val 50000"/>
            </a:avLst>
          </a:prstGeom>
          <a:gradFill flip="none" rotWithShape="1">
            <a:gsLst>
              <a:gs pos="0">
                <a:srgbClr val="F2C84B"/>
              </a:gs>
              <a:gs pos="100000">
                <a:srgbClr val="D49548"/>
              </a:gs>
            </a:gsLst>
            <a:lin ang="2700000" scaled="1"/>
          </a:gradFill>
          <a:ln w="9525">
            <a:no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ID">
              <a:solidFill>
                <a:schemeClr val="tx1"/>
              </a:solidFill>
            </a:endParaRPr>
          </a:p>
        </p:txBody>
      </p:sp>
      <p:sp>
        <p:nvSpPr>
          <p:cNvPr id="73" name="TextBox 72">
            <a:extLst>
              <a:ext uri="{FF2B5EF4-FFF2-40B4-BE49-F238E27FC236}">
                <a16:creationId xmlns:a16="http://schemas.microsoft.com/office/drawing/2014/main" id="{7D781FB2-7074-4DA1-984F-E960DCF96DA9}"/>
              </a:ext>
            </a:extLst>
          </p:cNvPr>
          <p:cNvSpPr txBox="1"/>
          <p:nvPr/>
        </p:nvSpPr>
        <p:spPr>
          <a:xfrm>
            <a:off x="11658600" y="5242289"/>
            <a:ext cx="296818" cy="184666"/>
          </a:xfrm>
          <a:prstGeom prst="rect">
            <a:avLst/>
          </a:prstGeom>
          <a:noFill/>
        </p:spPr>
        <p:txBody>
          <a:bodyPr wrap="square" lIns="0" tIns="0" rIns="0" bIns="0" rtlCol="0">
            <a:spAutoFit/>
          </a:bodyPr>
          <a:lstStyle/>
          <a:p>
            <a:pPr algn="ctr"/>
            <a:r>
              <a:rPr lang="en-US" sz="1200" b="1" dirty="0">
                <a:latin typeface="Segoe UI" panose="020B0502040204020203" pitchFamily="34" charset="0"/>
                <a:cs typeface="Segoe UI" panose="020B0502040204020203" pitchFamily="34" charset="0"/>
              </a:rPr>
              <a:t>0</a:t>
            </a:r>
            <a:fld id="{40876BFF-1584-4FA6-A406-00684317F9C8}" type="slidenum">
              <a:rPr lang="en-US" sz="1200" b="1" smtClean="0">
                <a:latin typeface="Segoe UI" panose="020B0502040204020203" pitchFamily="34" charset="0"/>
                <a:cs typeface="Segoe UI" panose="020B0502040204020203" pitchFamily="34" charset="0"/>
              </a:rPr>
              <a:pPr algn="ctr"/>
              <a:t>11</a:t>
            </a:fld>
            <a:endParaRPr lang="en-US" sz="1200" b="1" dirty="0">
              <a:latin typeface="Segoe UI" panose="020B0502040204020203" pitchFamily="34" charset="0"/>
              <a:cs typeface="Segoe UI" panose="020B0502040204020203" pitchFamily="34" charset="0"/>
            </a:endParaRPr>
          </a:p>
        </p:txBody>
      </p:sp>
      <p:graphicFrame>
        <p:nvGraphicFramePr>
          <p:cNvPr id="5" name="Diagram 4">
            <a:extLst>
              <a:ext uri="{FF2B5EF4-FFF2-40B4-BE49-F238E27FC236}">
                <a16:creationId xmlns:a16="http://schemas.microsoft.com/office/drawing/2014/main" id="{4D89A31E-3ED9-438D-B07F-2EEBD342A382}"/>
              </a:ext>
            </a:extLst>
          </p:cNvPr>
          <p:cNvGraphicFramePr/>
          <p:nvPr/>
        </p:nvGraphicFramePr>
        <p:xfrm>
          <a:off x="1" y="1"/>
          <a:ext cx="12191999"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5" name="TextBox 34">
            <a:extLst>
              <a:ext uri="{FF2B5EF4-FFF2-40B4-BE49-F238E27FC236}">
                <a16:creationId xmlns:a16="http://schemas.microsoft.com/office/drawing/2014/main" id="{D8A36C04-CF2E-4EE0-B76F-BAE0595A0599}"/>
              </a:ext>
            </a:extLst>
          </p:cNvPr>
          <p:cNvSpPr txBox="1"/>
          <p:nvPr/>
        </p:nvSpPr>
        <p:spPr>
          <a:xfrm>
            <a:off x="304799" y="103882"/>
            <a:ext cx="8481389" cy="523220"/>
          </a:xfrm>
          <a:prstGeom prst="rect">
            <a:avLst/>
          </a:prstGeom>
          <a:noFill/>
        </p:spPr>
        <p:txBody>
          <a:bodyPr wrap="square">
            <a:spAutoFit/>
          </a:bodyPr>
          <a:lstStyle/>
          <a:p>
            <a:r>
              <a:rPr lang="en-US" sz="2800" b="1" dirty="0">
                <a:latin typeface="Raleway"/>
              </a:rPr>
              <a:t>NO out of stock situation (OOS) </a:t>
            </a:r>
          </a:p>
        </p:txBody>
      </p:sp>
      <p:sp>
        <p:nvSpPr>
          <p:cNvPr id="36" name="Text Placeholder 5">
            <a:extLst>
              <a:ext uri="{FF2B5EF4-FFF2-40B4-BE49-F238E27FC236}">
                <a16:creationId xmlns:a16="http://schemas.microsoft.com/office/drawing/2014/main" id="{A02ABA2D-A341-4B1C-9D40-01703867C451}"/>
              </a:ext>
            </a:extLst>
          </p:cNvPr>
          <p:cNvSpPr txBox="1">
            <a:spLocks/>
          </p:cNvSpPr>
          <p:nvPr/>
        </p:nvSpPr>
        <p:spPr>
          <a:xfrm>
            <a:off x="0" y="987663"/>
            <a:ext cx="6548525" cy="3599316"/>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en-US" sz="2800" dirty="0">
                <a:latin typeface="Raleway"/>
              </a:rPr>
              <a:t>With the above set conditions on how stock is stored it therefore hard for the company to run out of stock thus whenever our customers make an order, they are delivered with what they require.</a:t>
            </a:r>
          </a:p>
          <a:p>
            <a:pPr>
              <a:buFont typeface="Wingdings" panose="05000000000000000000" pitchFamily="2" charset="2"/>
              <a:buChar char="Ø"/>
            </a:pPr>
            <a:endParaRPr lang="en-US" sz="3200" dirty="0">
              <a:latin typeface="Raleway"/>
            </a:endParaRPr>
          </a:p>
        </p:txBody>
      </p:sp>
    </p:spTree>
    <p:extLst>
      <p:ext uri="{BB962C8B-B14F-4D97-AF65-F5344CB8AC3E}">
        <p14:creationId xmlns:p14="http://schemas.microsoft.com/office/powerpoint/2010/main" val="4332452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C9927-1DF5-4A56-9160-E8CFC830933F}"/>
              </a:ext>
            </a:extLst>
          </p:cNvPr>
          <p:cNvSpPr>
            <a:spLocks noGrp="1"/>
          </p:cNvSpPr>
          <p:nvPr>
            <p:ph type="title" idx="4294967295"/>
          </p:nvPr>
        </p:nvSpPr>
        <p:spPr>
          <a:xfrm>
            <a:off x="546100" y="571702"/>
            <a:ext cx="10515600" cy="609398"/>
          </a:xfrm>
        </p:spPr>
        <p:txBody>
          <a:bodyPr lIns="0" tIns="0" rIns="0" bIns="0">
            <a:spAutoFit/>
          </a:bodyPr>
          <a:lstStyle/>
          <a:p>
            <a:r>
              <a:rPr lang="en-US" dirty="0">
                <a:solidFill>
                  <a:schemeClr val="bg1"/>
                </a:solidFill>
                <a:latin typeface="Raleway"/>
              </a:rPr>
              <a:t>Agenda / Topics</a:t>
            </a:r>
            <a:endParaRPr lang="en-ID" dirty="0">
              <a:solidFill>
                <a:schemeClr val="bg1"/>
              </a:solidFill>
              <a:latin typeface="Raleway"/>
              <a:cs typeface="Segoe UI" panose="020B0502040204020203" pitchFamily="34" charset="0"/>
            </a:endParaRPr>
          </a:p>
        </p:txBody>
      </p:sp>
      <p:sp>
        <p:nvSpPr>
          <p:cNvPr id="70" name="TextBox 69">
            <a:extLst>
              <a:ext uri="{FF2B5EF4-FFF2-40B4-BE49-F238E27FC236}">
                <a16:creationId xmlns:a16="http://schemas.microsoft.com/office/drawing/2014/main" id="{3F077695-96F8-4F3C-A6E0-D475178A2D23}"/>
              </a:ext>
            </a:extLst>
          </p:cNvPr>
          <p:cNvSpPr txBox="1"/>
          <p:nvPr/>
        </p:nvSpPr>
        <p:spPr>
          <a:xfrm rot="16200000">
            <a:off x="11544219" y="5965265"/>
            <a:ext cx="525580" cy="169277"/>
          </a:xfrm>
          <a:prstGeom prst="rect">
            <a:avLst/>
          </a:prstGeom>
          <a:noFill/>
        </p:spPr>
        <p:txBody>
          <a:bodyPr wrap="square" lIns="0" tIns="0" rIns="0" bIns="0" rtlCol="0" anchor="ctr">
            <a:spAutoFit/>
          </a:bodyPr>
          <a:lstStyle/>
          <a:p>
            <a:pPr algn="l"/>
            <a:r>
              <a:rPr lang="en-US" sz="1100" b="1">
                <a:latin typeface="Segoe UI" panose="020B0502040204020203" pitchFamily="34" charset="0"/>
                <a:cs typeface="Segoe UI" panose="020B0502040204020203" pitchFamily="34" charset="0"/>
              </a:rPr>
              <a:t>P A G E</a:t>
            </a:r>
          </a:p>
        </p:txBody>
      </p:sp>
      <p:cxnSp>
        <p:nvCxnSpPr>
          <p:cNvPr id="71" name="Straight Connector 70">
            <a:extLst>
              <a:ext uri="{FF2B5EF4-FFF2-40B4-BE49-F238E27FC236}">
                <a16:creationId xmlns:a16="http://schemas.microsoft.com/office/drawing/2014/main" id="{7FDC2E7F-B94E-49A9-AD21-5B50D5E0E860}"/>
              </a:ext>
            </a:extLst>
          </p:cNvPr>
          <p:cNvCxnSpPr/>
          <p:nvPr/>
        </p:nvCxnSpPr>
        <p:spPr>
          <a:xfrm flipH="1">
            <a:off x="11807009" y="1841905"/>
            <a:ext cx="0" cy="2981319"/>
          </a:xfrm>
          <a:prstGeom prst="line">
            <a:avLst/>
          </a:prstGeom>
          <a:ln>
            <a:solidFill>
              <a:schemeClr val="accent1">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sp>
        <p:nvSpPr>
          <p:cNvPr id="72" name="Rectangle: Rounded Corners 71">
            <a:extLst>
              <a:ext uri="{FF2B5EF4-FFF2-40B4-BE49-F238E27FC236}">
                <a16:creationId xmlns:a16="http://schemas.microsoft.com/office/drawing/2014/main" id="{C06B4ABD-C9F4-4842-B06E-463D3A343F42}"/>
              </a:ext>
            </a:extLst>
          </p:cNvPr>
          <p:cNvSpPr/>
          <p:nvPr/>
        </p:nvSpPr>
        <p:spPr>
          <a:xfrm>
            <a:off x="11658603" y="5040898"/>
            <a:ext cx="296812" cy="603731"/>
          </a:xfrm>
          <a:prstGeom prst="roundRect">
            <a:avLst>
              <a:gd name="adj" fmla="val 50000"/>
            </a:avLst>
          </a:prstGeom>
          <a:gradFill flip="none" rotWithShape="1">
            <a:gsLst>
              <a:gs pos="0">
                <a:srgbClr val="F2C84B"/>
              </a:gs>
              <a:gs pos="100000">
                <a:srgbClr val="D49548"/>
              </a:gs>
            </a:gsLst>
            <a:lin ang="2700000" scaled="1"/>
          </a:gradFill>
          <a:ln w="9525">
            <a:no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ID">
              <a:solidFill>
                <a:schemeClr val="tx1"/>
              </a:solidFill>
            </a:endParaRPr>
          </a:p>
        </p:txBody>
      </p:sp>
      <p:sp>
        <p:nvSpPr>
          <p:cNvPr id="73" name="TextBox 72">
            <a:extLst>
              <a:ext uri="{FF2B5EF4-FFF2-40B4-BE49-F238E27FC236}">
                <a16:creationId xmlns:a16="http://schemas.microsoft.com/office/drawing/2014/main" id="{7D781FB2-7074-4DA1-984F-E960DCF96DA9}"/>
              </a:ext>
            </a:extLst>
          </p:cNvPr>
          <p:cNvSpPr txBox="1"/>
          <p:nvPr/>
        </p:nvSpPr>
        <p:spPr>
          <a:xfrm>
            <a:off x="11658600" y="5242289"/>
            <a:ext cx="296818" cy="184666"/>
          </a:xfrm>
          <a:prstGeom prst="rect">
            <a:avLst/>
          </a:prstGeom>
          <a:noFill/>
        </p:spPr>
        <p:txBody>
          <a:bodyPr wrap="square" lIns="0" tIns="0" rIns="0" bIns="0" rtlCol="0">
            <a:spAutoFit/>
          </a:bodyPr>
          <a:lstStyle/>
          <a:p>
            <a:pPr algn="ctr"/>
            <a:r>
              <a:rPr lang="en-US" sz="1200" b="1" dirty="0">
                <a:latin typeface="Segoe UI" panose="020B0502040204020203" pitchFamily="34" charset="0"/>
                <a:cs typeface="Segoe UI" panose="020B0502040204020203" pitchFamily="34" charset="0"/>
              </a:rPr>
              <a:t>0</a:t>
            </a:r>
            <a:fld id="{40876BFF-1584-4FA6-A406-00684317F9C8}" type="slidenum">
              <a:rPr lang="en-US" sz="1200" b="1" smtClean="0">
                <a:latin typeface="Segoe UI" panose="020B0502040204020203" pitchFamily="34" charset="0"/>
                <a:cs typeface="Segoe UI" panose="020B0502040204020203" pitchFamily="34" charset="0"/>
              </a:rPr>
              <a:pPr algn="ctr"/>
              <a:t>12</a:t>
            </a:fld>
            <a:endParaRPr lang="en-US" sz="1200" b="1" dirty="0">
              <a:latin typeface="Segoe UI" panose="020B0502040204020203" pitchFamily="34" charset="0"/>
              <a:cs typeface="Segoe UI" panose="020B0502040204020203" pitchFamily="34" charset="0"/>
            </a:endParaRPr>
          </a:p>
        </p:txBody>
      </p:sp>
      <p:graphicFrame>
        <p:nvGraphicFramePr>
          <p:cNvPr id="5" name="Diagram 4">
            <a:extLst>
              <a:ext uri="{FF2B5EF4-FFF2-40B4-BE49-F238E27FC236}">
                <a16:creationId xmlns:a16="http://schemas.microsoft.com/office/drawing/2014/main" id="{4D89A31E-3ED9-438D-B07F-2EEBD342A382}"/>
              </a:ext>
            </a:extLst>
          </p:cNvPr>
          <p:cNvGraphicFramePr/>
          <p:nvPr/>
        </p:nvGraphicFramePr>
        <p:xfrm>
          <a:off x="1" y="1"/>
          <a:ext cx="12191999"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5" name="TextBox 34">
            <a:extLst>
              <a:ext uri="{FF2B5EF4-FFF2-40B4-BE49-F238E27FC236}">
                <a16:creationId xmlns:a16="http://schemas.microsoft.com/office/drawing/2014/main" id="{D8A36C04-CF2E-4EE0-B76F-BAE0595A0599}"/>
              </a:ext>
            </a:extLst>
          </p:cNvPr>
          <p:cNvSpPr txBox="1"/>
          <p:nvPr/>
        </p:nvSpPr>
        <p:spPr>
          <a:xfrm>
            <a:off x="304799" y="103882"/>
            <a:ext cx="8481389" cy="584775"/>
          </a:xfrm>
          <a:prstGeom prst="rect">
            <a:avLst/>
          </a:prstGeom>
          <a:noFill/>
        </p:spPr>
        <p:txBody>
          <a:bodyPr wrap="square">
            <a:spAutoFit/>
          </a:bodyPr>
          <a:lstStyle/>
          <a:p>
            <a:r>
              <a:rPr lang="en-US" sz="3200" b="1" dirty="0">
                <a:latin typeface="Raleway"/>
              </a:rPr>
              <a:t>Dead stock</a:t>
            </a:r>
          </a:p>
        </p:txBody>
      </p:sp>
      <p:sp>
        <p:nvSpPr>
          <p:cNvPr id="36" name="Text Placeholder 5">
            <a:extLst>
              <a:ext uri="{FF2B5EF4-FFF2-40B4-BE49-F238E27FC236}">
                <a16:creationId xmlns:a16="http://schemas.microsoft.com/office/drawing/2014/main" id="{A02ABA2D-A341-4B1C-9D40-01703867C451}"/>
              </a:ext>
            </a:extLst>
          </p:cNvPr>
          <p:cNvSpPr txBox="1">
            <a:spLocks/>
          </p:cNvSpPr>
          <p:nvPr/>
        </p:nvSpPr>
        <p:spPr>
          <a:xfrm>
            <a:off x="161111" y="1156477"/>
            <a:ext cx="6071246" cy="3599316"/>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en-US" dirty="0">
                <a:latin typeface="Raleway"/>
              </a:rPr>
              <a:t>Several instances where there is dead stock in Starbucks this is happens because,</a:t>
            </a:r>
          </a:p>
          <a:p>
            <a:pPr>
              <a:buFont typeface="Wingdings" panose="05000000000000000000" pitchFamily="2" charset="2"/>
              <a:buChar char="Ø"/>
            </a:pPr>
            <a:r>
              <a:rPr lang="en-US" dirty="0">
                <a:latin typeface="Raleway"/>
              </a:rPr>
              <a:t>where the order made by customers is cancelled or the customers are not reachable. It also happens when there is surplus make of coffee.</a:t>
            </a:r>
          </a:p>
        </p:txBody>
      </p:sp>
    </p:spTree>
    <p:extLst>
      <p:ext uri="{BB962C8B-B14F-4D97-AF65-F5344CB8AC3E}">
        <p14:creationId xmlns:p14="http://schemas.microsoft.com/office/powerpoint/2010/main" val="42230966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C9927-1DF5-4A56-9160-E8CFC830933F}"/>
              </a:ext>
            </a:extLst>
          </p:cNvPr>
          <p:cNvSpPr>
            <a:spLocks noGrp="1"/>
          </p:cNvSpPr>
          <p:nvPr>
            <p:ph type="title" idx="4294967295"/>
          </p:nvPr>
        </p:nvSpPr>
        <p:spPr>
          <a:xfrm>
            <a:off x="546100" y="571702"/>
            <a:ext cx="10515600" cy="609398"/>
          </a:xfrm>
        </p:spPr>
        <p:txBody>
          <a:bodyPr lIns="0" tIns="0" rIns="0" bIns="0">
            <a:spAutoFit/>
          </a:bodyPr>
          <a:lstStyle/>
          <a:p>
            <a:r>
              <a:rPr lang="en-US" dirty="0">
                <a:solidFill>
                  <a:schemeClr val="bg1"/>
                </a:solidFill>
                <a:latin typeface="Raleway"/>
              </a:rPr>
              <a:t>Agenda / Topics</a:t>
            </a:r>
            <a:endParaRPr lang="en-ID" dirty="0">
              <a:solidFill>
                <a:schemeClr val="bg1"/>
              </a:solidFill>
              <a:latin typeface="Raleway"/>
              <a:cs typeface="Segoe UI" panose="020B0502040204020203" pitchFamily="34" charset="0"/>
            </a:endParaRPr>
          </a:p>
        </p:txBody>
      </p:sp>
      <p:sp>
        <p:nvSpPr>
          <p:cNvPr id="70" name="TextBox 69">
            <a:extLst>
              <a:ext uri="{FF2B5EF4-FFF2-40B4-BE49-F238E27FC236}">
                <a16:creationId xmlns:a16="http://schemas.microsoft.com/office/drawing/2014/main" id="{3F077695-96F8-4F3C-A6E0-D475178A2D23}"/>
              </a:ext>
            </a:extLst>
          </p:cNvPr>
          <p:cNvSpPr txBox="1"/>
          <p:nvPr/>
        </p:nvSpPr>
        <p:spPr>
          <a:xfrm rot="16200000">
            <a:off x="11544219" y="5965265"/>
            <a:ext cx="525580" cy="169277"/>
          </a:xfrm>
          <a:prstGeom prst="rect">
            <a:avLst/>
          </a:prstGeom>
          <a:noFill/>
        </p:spPr>
        <p:txBody>
          <a:bodyPr wrap="square" lIns="0" tIns="0" rIns="0" bIns="0" rtlCol="0" anchor="ctr">
            <a:spAutoFit/>
          </a:bodyPr>
          <a:lstStyle/>
          <a:p>
            <a:pPr algn="l"/>
            <a:r>
              <a:rPr lang="en-US" sz="1100" b="1">
                <a:latin typeface="Segoe UI" panose="020B0502040204020203" pitchFamily="34" charset="0"/>
                <a:cs typeface="Segoe UI" panose="020B0502040204020203" pitchFamily="34" charset="0"/>
              </a:rPr>
              <a:t>P A G E</a:t>
            </a:r>
          </a:p>
        </p:txBody>
      </p:sp>
      <p:cxnSp>
        <p:nvCxnSpPr>
          <p:cNvPr id="71" name="Straight Connector 70">
            <a:extLst>
              <a:ext uri="{FF2B5EF4-FFF2-40B4-BE49-F238E27FC236}">
                <a16:creationId xmlns:a16="http://schemas.microsoft.com/office/drawing/2014/main" id="{7FDC2E7F-B94E-49A9-AD21-5B50D5E0E860}"/>
              </a:ext>
            </a:extLst>
          </p:cNvPr>
          <p:cNvCxnSpPr/>
          <p:nvPr/>
        </p:nvCxnSpPr>
        <p:spPr>
          <a:xfrm flipH="1">
            <a:off x="11807009" y="1841905"/>
            <a:ext cx="0" cy="2981319"/>
          </a:xfrm>
          <a:prstGeom prst="line">
            <a:avLst/>
          </a:prstGeom>
          <a:ln>
            <a:solidFill>
              <a:schemeClr val="accent1">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sp>
        <p:nvSpPr>
          <p:cNvPr id="72" name="Rectangle: Rounded Corners 71">
            <a:extLst>
              <a:ext uri="{FF2B5EF4-FFF2-40B4-BE49-F238E27FC236}">
                <a16:creationId xmlns:a16="http://schemas.microsoft.com/office/drawing/2014/main" id="{C06B4ABD-C9F4-4842-B06E-463D3A343F42}"/>
              </a:ext>
            </a:extLst>
          </p:cNvPr>
          <p:cNvSpPr/>
          <p:nvPr/>
        </p:nvSpPr>
        <p:spPr>
          <a:xfrm>
            <a:off x="11658603" y="5040898"/>
            <a:ext cx="296812" cy="603731"/>
          </a:xfrm>
          <a:prstGeom prst="roundRect">
            <a:avLst>
              <a:gd name="adj" fmla="val 50000"/>
            </a:avLst>
          </a:prstGeom>
          <a:gradFill flip="none" rotWithShape="1">
            <a:gsLst>
              <a:gs pos="0">
                <a:srgbClr val="F2C84B"/>
              </a:gs>
              <a:gs pos="100000">
                <a:srgbClr val="D49548"/>
              </a:gs>
            </a:gsLst>
            <a:lin ang="2700000" scaled="1"/>
          </a:gradFill>
          <a:ln w="9525">
            <a:no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ID">
              <a:solidFill>
                <a:schemeClr val="tx1"/>
              </a:solidFill>
            </a:endParaRPr>
          </a:p>
        </p:txBody>
      </p:sp>
      <p:sp>
        <p:nvSpPr>
          <p:cNvPr id="73" name="TextBox 72">
            <a:extLst>
              <a:ext uri="{FF2B5EF4-FFF2-40B4-BE49-F238E27FC236}">
                <a16:creationId xmlns:a16="http://schemas.microsoft.com/office/drawing/2014/main" id="{7D781FB2-7074-4DA1-984F-E960DCF96DA9}"/>
              </a:ext>
            </a:extLst>
          </p:cNvPr>
          <p:cNvSpPr txBox="1"/>
          <p:nvPr/>
        </p:nvSpPr>
        <p:spPr>
          <a:xfrm>
            <a:off x="11658600" y="5242289"/>
            <a:ext cx="296818" cy="184666"/>
          </a:xfrm>
          <a:prstGeom prst="rect">
            <a:avLst/>
          </a:prstGeom>
          <a:noFill/>
        </p:spPr>
        <p:txBody>
          <a:bodyPr wrap="square" lIns="0" tIns="0" rIns="0" bIns="0" rtlCol="0">
            <a:spAutoFit/>
          </a:bodyPr>
          <a:lstStyle/>
          <a:p>
            <a:pPr algn="ctr"/>
            <a:r>
              <a:rPr lang="en-US" sz="1200" b="1" dirty="0">
                <a:latin typeface="Segoe UI" panose="020B0502040204020203" pitchFamily="34" charset="0"/>
                <a:cs typeface="Segoe UI" panose="020B0502040204020203" pitchFamily="34" charset="0"/>
              </a:rPr>
              <a:t>0</a:t>
            </a:r>
            <a:fld id="{40876BFF-1584-4FA6-A406-00684317F9C8}" type="slidenum">
              <a:rPr lang="en-US" sz="1200" b="1" smtClean="0">
                <a:latin typeface="Segoe UI" panose="020B0502040204020203" pitchFamily="34" charset="0"/>
                <a:cs typeface="Segoe UI" panose="020B0502040204020203" pitchFamily="34" charset="0"/>
              </a:rPr>
              <a:pPr algn="ctr"/>
              <a:t>13</a:t>
            </a:fld>
            <a:endParaRPr lang="en-US" sz="1200" b="1" dirty="0">
              <a:latin typeface="Segoe UI" panose="020B0502040204020203" pitchFamily="34" charset="0"/>
              <a:cs typeface="Segoe UI" panose="020B0502040204020203" pitchFamily="34" charset="0"/>
            </a:endParaRPr>
          </a:p>
        </p:txBody>
      </p:sp>
      <p:graphicFrame>
        <p:nvGraphicFramePr>
          <p:cNvPr id="5" name="Diagram 4">
            <a:extLst>
              <a:ext uri="{FF2B5EF4-FFF2-40B4-BE49-F238E27FC236}">
                <a16:creationId xmlns:a16="http://schemas.microsoft.com/office/drawing/2014/main" id="{4D89A31E-3ED9-438D-B07F-2EEBD342A382}"/>
              </a:ext>
            </a:extLst>
          </p:cNvPr>
          <p:cNvGraphicFramePr/>
          <p:nvPr/>
        </p:nvGraphicFramePr>
        <p:xfrm>
          <a:off x="1" y="1"/>
          <a:ext cx="12191999"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5" name="TextBox 34">
            <a:extLst>
              <a:ext uri="{FF2B5EF4-FFF2-40B4-BE49-F238E27FC236}">
                <a16:creationId xmlns:a16="http://schemas.microsoft.com/office/drawing/2014/main" id="{D8A36C04-CF2E-4EE0-B76F-BAE0595A0599}"/>
              </a:ext>
            </a:extLst>
          </p:cNvPr>
          <p:cNvSpPr txBox="1"/>
          <p:nvPr/>
        </p:nvSpPr>
        <p:spPr>
          <a:xfrm>
            <a:off x="304799" y="103882"/>
            <a:ext cx="8481389" cy="1200329"/>
          </a:xfrm>
          <a:prstGeom prst="rect">
            <a:avLst/>
          </a:prstGeom>
          <a:noFill/>
        </p:spPr>
        <p:txBody>
          <a:bodyPr wrap="square">
            <a:spAutoFit/>
          </a:bodyPr>
          <a:lstStyle/>
          <a:p>
            <a:r>
              <a:rPr lang="en-US" sz="2400" b="1" dirty="0">
                <a:latin typeface="Raleway"/>
              </a:rPr>
              <a:t>Bargaining power to both the suppliers and the customers &amp; Power does the company have in negotiating the price over delivery conditions </a:t>
            </a:r>
          </a:p>
        </p:txBody>
      </p:sp>
      <p:sp>
        <p:nvSpPr>
          <p:cNvPr id="36" name="Text Placeholder 5">
            <a:extLst>
              <a:ext uri="{FF2B5EF4-FFF2-40B4-BE49-F238E27FC236}">
                <a16:creationId xmlns:a16="http://schemas.microsoft.com/office/drawing/2014/main" id="{A02ABA2D-A341-4B1C-9D40-01703867C451}"/>
              </a:ext>
            </a:extLst>
          </p:cNvPr>
          <p:cNvSpPr txBox="1">
            <a:spLocks/>
          </p:cNvSpPr>
          <p:nvPr/>
        </p:nvSpPr>
        <p:spPr>
          <a:xfrm>
            <a:off x="236586" y="1520583"/>
            <a:ext cx="5658888" cy="3599316"/>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en-US" sz="2400" dirty="0"/>
              <a:t>Company has bargaining power to the suppliers in terms of pricing and to the customers in terms of delivery. </a:t>
            </a:r>
          </a:p>
          <a:p>
            <a:pPr>
              <a:buFont typeface="Wingdings" panose="05000000000000000000" pitchFamily="2" charset="2"/>
              <a:buChar char="Ø"/>
            </a:pPr>
            <a:r>
              <a:rPr lang="en-US" sz="2400" dirty="0"/>
              <a:t>This was initiated by the company which had to sort out for suppliers of coffee thus bargaining on both supply time and price of coffee beans and on the other hand, the customers bargains with the company on which time is suitable for the delivery of their order products.</a:t>
            </a:r>
          </a:p>
          <a:p>
            <a:pPr>
              <a:buFont typeface="Wingdings" panose="05000000000000000000" pitchFamily="2" charset="2"/>
              <a:buChar char="Ø"/>
            </a:pPr>
            <a:endParaRPr lang="en-US" sz="2400" dirty="0">
              <a:latin typeface="Raleway"/>
            </a:endParaRPr>
          </a:p>
        </p:txBody>
      </p:sp>
    </p:spTree>
    <p:extLst>
      <p:ext uri="{BB962C8B-B14F-4D97-AF65-F5344CB8AC3E}">
        <p14:creationId xmlns:p14="http://schemas.microsoft.com/office/powerpoint/2010/main" val="21671129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C9927-1DF5-4A56-9160-E8CFC830933F}"/>
              </a:ext>
            </a:extLst>
          </p:cNvPr>
          <p:cNvSpPr>
            <a:spLocks noGrp="1"/>
          </p:cNvSpPr>
          <p:nvPr>
            <p:ph type="title" idx="4294967295"/>
          </p:nvPr>
        </p:nvSpPr>
        <p:spPr>
          <a:xfrm>
            <a:off x="546100" y="571702"/>
            <a:ext cx="10515600" cy="609398"/>
          </a:xfrm>
        </p:spPr>
        <p:txBody>
          <a:bodyPr lIns="0" tIns="0" rIns="0" bIns="0">
            <a:spAutoFit/>
          </a:bodyPr>
          <a:lstStyle/>
          <a:p>
            <a:r>
              <a:rPr lang="en-US" dirty="0">
                <a:solidFill>
                  <a:schemeClr val="bg1"/>
                </a:solidFill>
                <a:latin typeface="Raleway"/>
              </a:rPr>
              <a:t>Agenda / Topics</a:t>
            </a:r>
            <a:endParaRPr lang="en-ID" dirty="0">
              <a:solidFill>
                <a:schemeClr val="bg1"/>
              </a:solidFill>
              <a:latin typeface="Raleway"/>
              <a:cs typeface="Segoe UI" panose="020B0502040204020203" pitchFamily="34" charset="0"/>
            </a:endParaRPr>
          </a:p>
        </p:txBody>
      </p:sp>
      <p:sp>
        <p:nvSpPr>
          <p:cNvPr id="70" name="TextBox 69">
            <a:extLst>
              <a:ext uri="{FF2B5EF4-FFF2-40B4-BE49-F238E27FC236}">
                <a16:creationId xmlns:a16="http://schemas.microsoft.com/office/drawing/2014/main" id="{3F077695-96F8-4F3C-A6E0-D475178A2D23}"/>
              </a:ext>
            </a:extLst>
          </p:cNvPr>
          <p:cNvSpPr txBox="1"/>
          <p:nvPr/>
        </p:nvSpPr>
        <p:spPr>
          <a:xfrm rot="16200000">
            <a:off x="11544219" y="5965265"/>
            <a:ext cx="525580" cy="169277"/>
          </a:xfrm>
          <a:prstGeom prst="rect">
            <a:avLst/>
          </a:prstGeom>
          <a:noFill/>
        </p:spPr>
        <p:txBody>
          <a:bodyPr wrap="square" lIns="0" tIns="0" rIns="0" bIns="0" rtlCol="0" anchor="ctr">
            <a:spAutoFit/>
          </a:bodyPr>
          <a:lstStyle/>
          <a:p>
            <a:pPr algn="l"/>
            <a:r>
              <a:rPr lang="en-US" sz="1100" b="1">
                <a:latin typeface="Segoe UI" panose="020B0502040204020203" pitchFamily="34" charset="0"/>
                <a:cs typeface="Segoe UI" panose="020B0502040204020203" pitchFamily="34" charset="0"/>
              </a:rPr>
              <a:t>P A G E</a:t>
            </a:r>
          </a:p>
        </p:txBody>
      </p:sp>
      <p:cxnSp>
        <p:nvCxnSpPr>
          <p:cNvPr id="71" name="Straight Connector 70">
            <a:extLst>
              <a:ext uri="{FF2B5EF4-FFF2-40B4-BE49-F238E27FC236}">
                <a16:creationId xmlns:a16="http://schemas.microsoft.com/office/drawing/2014/main" id="{7FDC2E7F-B94E-49A9-AD21-5B50D5E0E860}"/>
              </a:ext>
            </a:extLst>
          </p:cNvPr>
          <p:cNvCxnSpPr/>
          <p:nvPr/>
        </p:nvCxnSpPr>
        <p:spPr>
          <a:xfrm flipH="1">
            <a:off x="11807009" y="1841905"/>
            <a:ext cx="0" cy="2981319"/>
          </a:xfrm>
          <a:prstGeom prst="line">
            <a:avLst/>
          </a:prstGeom>
          <a:ln>
            <a:solidFill>
              <a:schemeClr val="accent1">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sp>
        <p:nvSpPr>
          <p:cNvPr id="72" name="Rectangle: Rounded Corners 71">
            <a:extLst>
              <a:ext uri="{FF2B5EF4-FFF2-40B4-BE49-F238E27FC236}">
                <a16:creationId xmlns:a16="http://schemas.microsoft.com/office/drawing/2014/main" id="{C06B4ABD-C9F4-4842-B06E-463D3A343F42}"/>
              </a:ext>
            </a:extLst>
          </p:cNvPr>
          <p:cNvSpPr/>
          <p:nvPr/>
        </p:nvSpPr>
        <p:spPr>
          <a:xfrm>
            <a:off x="11658603" y="5040898"/>
            <a:ext cx="296812" cy="603731"/>
          </a:xfrm>
          <a:prstGeom prst="roundRect">
            <a:avLst>
              <a:gd name="adj" fmla="val 50000"/>
            </a:avLst>
          </a:prstGeom>
          <a:gradFill flip="none" rotWithShape="1">
            <a:gsLst>
              <a:gs pos="0">
                <a:srgbClr val="F2C84B"/>
              </a:gs>
              <a:gs pos="100000">
                <a:srgbClr val="D49548"/>
              </a:gs>
            </a:gsLst>
            <a:lin ang="2700000" scaled="1"/>
          </a:gradFill>
          <a:ln w="9525">
            <a:no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ID">
              <a:solidFill>
                <a:schemeClr val="tx1"/>
              </a:solidFill>
            </a:endParaRPr>
          </a:p>
        </p:txBody>
      </p:sp>
      <p:sp>
        <p:nvSpPr>
          <p:cNvPr id="73" name="TextBox 72">
            <a:extLst>
              <a:ext uri="{FF2B5EF4-FFF2-40B4-BE49-F238E27FC236}">
                <a16:creationId xmlns:a16="http://schemas.microsoft.com/office/drawing/2014/main" id="{7D781FB2-7074-4DA1-984F-E960DCF96DA9}"/>
              </a:ext>
            </a:extLst>
          </p:cNvPr>
          <p:cNvSpPr txBox="1"/>
          <p:nvPr/>
        </p:nvSpPr>
        <p:spPr>
          <a:xfrm>
            <a:off x="11658600" y="5242289"/>
            <a:ext cx="296818" cy="184666"/>
          </a:xfrm>
          <a:prstGeom prst="rect">
            <a:avLst/>
          </a:prstGeom>
          <a:noFill/>
        </p:spPr>
        <p:txBody>
          <a:bodyPr wrap="square" lIns="0" tIns="0" rIns="0" bIns="0" rtlCol="0">
            <a:spAutoFit/>
          </a:bodyPr>
          <a:lstStyle/>
          <a:p>
            <a:pPr algn="ctr"/>
            <a:r>
              <a:rPr lang="en-US" sz="1200" b="1" dirty="0">
                <a:latin typeface="Segoe UI" panose="020B0502040204020203" pitchFamily="34" charset="0"/>
                <a:cs typeface="Segoe UI" panose="020B0502040204020203" pitchFamily="34" charset="0"/>
              </a:rPr>
              <a:t>0</a:t>
            </a:r>
            <a:fld id="{40876BFF-1584-4FA6-A406-00684317F9C8}" type="slidenum">
              <a:rPr lang="en-US" sz="1200" b="1" smtClean="0">
                <a:latin typeface="Segoe UI" panose="020B0502040204020203" pitchFamily="34" charset="0"/>
                <a:cs typeface="Segoe UI" panose="020B0502040204020203" pitchFamily="34" charset="0"/>
              </a:rPr>
              <a:pPr algn="ctr"/>
              <a:t>14</a:t>
            </a:fld>
            <a:endParaRPr lang="en-US" sz="1200" b="1" dirty="0">
              <a:latin typeface="Segoe UI" panose="020B0502040204020203" pitchFamily="34" charset="0"/>
              <a:cs typeface="Segoe UI" panose="020B0502040204020203" pitchFamily="34" charset="0"/>
            </a:endParaRPr>
          </a:p>
        </p:txBody>
      </p:sp>
      <p:graphicFrame>
        <p:nvGraphicFramePr>
          <p:cNvPr id="5" name="Diagram 4">
            <a:extLst>
              <a:ext uri="{FF2B5EF4-FFF2-40B4-BE49-F238E27FC236}">
                <a16:creationId xmlns:a16="http://schemas.microsoft.com/office/drawing/2014/main" id="{4D89A31E-3ED9-438D-B07F-2EEBD342A382}"/>
              </a:ext>
            </a:extLst>
          </p:cNvPr>
          <p:cNvGraphicFramePr/>
          <p:nvPr/>
        </p:nvGraphicFramePr>
        <p:xfrm>
          <a:off x="1" y="1"/>
          <a:ext cx="12191999"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5" name="TextBox 34">
            <a:extLst>
              <a:ext uri="{FF2B5EF4-FFF2-40B4-BE49-F238E27FC236}">
                <a16:creationId xmlns:a16="http://schemas.microsoft.com/office/drawing/2014/main" id="{D8A36C04-CF2E-4EE0-B76F-BAE0595A0599}"/>
              </a:ext>
            </a:extLst>
          </p:cNvPr>
          <p:cNvSpPr txBox="1"/>
          <p:nvPr/>
        </p:nvSpPr>
        <p:spPr>
          <a:xfrm>
            <a:off x="304799" y="103882"/>
            <a:ext cx="8481389" cy="584775"/>
          </a:xfrm>
          <a:prstGeom prst="rect">
            <a:avLst/>
          </a:prstGeom>
          <a:noFill/>
        </p:spPr>
        <p:txBody>
          <a:bodyPr wrap="square">
            <a:spAutoFit/>
          </a:bodyPr>
          <a:lstStyle/>
          <a:p>
            <a:r>
              <a:rPr lang="en-US" sz="3200" b="1" dirty="0">
                <a:latin typeface="Raleway"/>
              </a:rPr>
              <a:t>Forms of cooperating with the supplier</a:t>
            </a:r>
          </a:p>
        </p:txBody>
      </p:sp>
      <p:sp>
        <p:nvSpPr>
          <p:cNvPr id="36" name="Text Placeholder 5">
            <a:extLst>
              <a:ext uri="{FF2B5EF4-FFF2-40B4-BE49-F238E27FC236}">
                <a16:creationId xmlns:a16="http://schemas.microsoft.com/office/drawing/2014/main" id="{A02ABA2D-A341-4B1C-9D40-01703867C451}"/>
              </a:ext>
            </a:extLst>
          </p:cNvPr>
          <p:cNvSpPr txBox="1">
            <a:spLocks/>
          </p:cNvSpPr>
          <p:nvPr/>
        </p:nvSpPr>
        <p:spPr>
          <a:xfrm>
            <a:off x="384990" y="1156477"/>
            <a:ext cx="6548525" cy="3599316"/>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Raleway"/>
              </a:rPr>
              <a:t>The company would only cooperate with the supplier only if</a:t>
            </a:r>
          </a:p>
          <a:p>
            <a:pPr>
              <a:buFont typeface="Wingdings" panose="05000000000000000000" pitchFamily="2" charset="2"/>
              <a:buChar char="Ø"/>
            </a:pPr>
            <a:r>
              <a:rPr lang="en-US" dirty="0">
                <a:latin typeface="Raleway"/>
              </a:rPr>
              <a:t> there is safe working conditions and no use of force or child labor.</a:t>
            </a:r>
          </a:p>
        </p:txBody>
      </p:sp>
    </p:spTree>
    <p:extLst>
      <p:ext uri="{BB962C8B-B14F-4D97-AF65-F5344CB8AC3E}">
        <p14:creationId xmlns:p14="http://schemas.microsoft.com/office/powerpoint/2010/main" val="32868914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C9927-1DF5-4A56-9160-E8CFC830933F}"/>
              </a:ext>
            </a:extLst>
          </p:cNvPr>
          <p:cNvSpPr>
            <a:spLocks noGrp="1"/>
          </p:cNvSpPr>
          <p:nvPr>
            <p:ph type="title" idx="4294967295"/>
          </p:nvPr>
        </p:nvSpPr>
        <p:spPr>
          <a:xfrm>
            <a:off x="546100" y="571702"/>
            <a:ext cx="10515600" cy="609398"/>
          </a:xfrm>
        </p:spPr>
        <p:txBody>
          <a:bodyPr lIns="0" tIns="0" rIns="0" bIns="0">
            <a:spAutoFit/>
          </a:bodyPr>
          <a:lstStyle/>
          <a:p>
            <a:r>
              <a:rPr lang="en-US" dirty="0">
                <a:solidFill>
                  <a:schemeClr val="bg1"/>
                </a:solidFill>
                <a:latin typeface="Raleway"/>
              </a:rPr>
              <a:t>Agenda / Topics</a:t>
            </a:r>
            <a:endParaRPr lang="en-ID" dirty="0">
              <a:solidFill>
                <a:schemeClr val="bg1"/>
              </a:solidFill>
              <a:latin typeface="Raleway"/>
              <a:cs typeface="Segoe UI" panose="020B0502040204020203" pitchFamily="34" charset="0"/>
            </a:endParaRPr>
          </a:p>
        </p:txBody>
      </p:sp>
      <p:sp>
        <p:nvSpPr>
          <p:cNvPr id="70" name="TextBox 69">
            <a:extLst>
              <a:ext uri="{FF2B5EF4-FFF2-40B4-BE49-F238E27FC236}">
                <a16:creationId xmlns:a16="http://schemas.microsoft.com/office/drawing/2014/main" id="{3F077695-96F8-4F3C-A6E0-D475178A2D23}"/>
              </a:ext>
            </a:extLst>
          </p:cNvPr>
          <p:cNvSpPr txBox="1"/>
          <p:nvPr/>
        </p:nvSpPr>
        <p:spPr>
          <a:xfrm rot="16200000">
            <a:off x="11544219" y="5965265"/>
            <a:ext cx="525580" cy="169277"/>
          </a:xfrm>
          <a:prstGeom prst="rect">
            <a:avLst/>
          </a:prstGeom>
          <a:noFill/>
        </p:spPr>
        <p:txBody>
          <a:bodyPr wrap="square" lIns="0" tIns="0" rIns="0" bIns="0" rtlCol="0" anchor="ctr">
            <a:spAutoFit/>
          </a:bodyPr>
          <a:lstStyle/>
          <a:p>
            <a:pPr algn="l"/>
            <a:r>
              <a:rPr lang="en-US" sz="1100" b="1">
                <a:latin typeface="Segoe UI" panose="020B0502040204020203" pitchFamily="34" charset="0"/>
                <a:cs typeface="Segoe UI" panose="020B0502040204020203" pitchFamily="34" charset="0"/>
              </a:rPr>
              <a:t>P A G E</a:t>
            </a:r>
          </a:p>
        </p:txBody>
      </p:sp>
      <p:cxnSp>
        <p:nvCxnSpPr>
          <p:cNvPr id="71" name="Straight Connector 70">
            <a:extLst>
              <a:ext uri="{FF2B5EF4-FFF2-40B4-BE49-F238E27FC236}">
                <a16:creationId xmlns:a16="http://schemas.microsoft.com/office/drawing/2014/main" id="{7FDC2E7F-B94E-49A9-AD21-5B50D5E0E860}"/>
              </a:ext>
            </a:extLst>
          </p:cNvPr>
          <p:cNvCxnSpPr/>
          <p:nvPr/>
        </p:nvCxnSpPr>
        <p:spPr>
          <a:xfrm flipH="1">
            <a:off x="11807009" y="1841905"/>
            <a:ext cx="0" cy="2981319"/>
          </a:xfrm>
          <a:prstGeom prst="line">
            <a:avLst/>
          </a:prstGeom>
          <a:ln>
            <a:solidFill>
              <a:schemeClr val="accent1">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sp>
        <p:nvSpPr>
          <p:cNvPr id="72" name="Rectangle: Rounded Corners 71">
            <a:extLst>
              <a:ext uri="{FF2B5EF4-FFF2-40B4-BE49-F238E27FC236}">
                <a16:creationId xmlns:a16="http://schemas.microsoft.com/office/drawing/2014/main" id="{C06B4ABD-C9F4-4842-B06E-463D3A343F42}"/>
              </a:ext>
            </a:extLst>
          </p:cNvPr>
          <p:cNvSpPr/>
          <p:nvPr/>
        </p:nvSpPr>
        <p:spPr>
          <a:xfrm>
            <a:off x="11658603" y="5040898"/>
            <a:ext cx="296812" cy="603731"/>
          </a:xfrm>
          <a:prstGeom prst="roundRect">
            <a:avLst>
              <a:gd name="adj" fmla="val 50000"/>
            </a:avLst>
          </a:prstGeom>
          <a:gradFill flip="none" rotWithShape="1">
            <a:gsLst>
              <a:gs pos="0">
                <a:srgbClr val="F2C84B"/>
              </a:gs>
              <a:gs pos="100000">
                <a:srgbClr val="D49548"/>
              </a:gs>
            </a:gsLst>
            <a:lin ang="2700000" scaled="1"/>
          </a:gradFill>
          <a:ln w="9525">
            <a:no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ID">
              <a:solidFill>
                <a:schemeClr val="tx1"/>
              </a:solidFill>
            </a:endParaRPr>
          </a:p>
        </p:txBody>
      </p:sp>
      <p:sp>
        <p:nvSpPr>
          <p:cNvPr id="73" name="TextBox 72">
            <a:extLst>
              <a:ext uri="{FF2B5EF4-FFF2-40B4-BE49-F238E27FC236}">
                <a16:creationId xmlns:a16="http://schemas.microsoft.com/office/drawing/2014/main" id="{7D781FB2-7074-4DA1-984F-E960DCF96DA9}"/>
              </a:ext>
            </a:extLst>
          </p:cNvPr>
          <p:cNvSpPr txBox="1"/>
          <p:nvPr/>
        </p:nvSpPr>
        <p:spPr>
          <a:xfrm>
            <a:off x="11658600" y="5242289"/>
            <a:ext cx="296818" cy="184666"/>
          </a:xfrm>
          <a:prstGeom prst="rect">
            <a:avLst/>
          </a:prstGeom>
          <a:noFill/>
        </p:spPr>
        <p:txBody>
          <a:bodyPr wrap="square" lIns="0" tIns="0" rIns="0" bIns="0" rtlCol="0">
            <a:spAutoFit/>
          </a:bodyPr>
          <a:lstStyle/>
          <a:p>
            <a:pPr algn="ctr"/>
            <a:r>
              <a:rPr lang="en-US" sz="1200" b="1" dirty="0">
                <a:latin typeface="Segoe UI" panose="020B0502040204020203" pitchFamily="34" charset="0"/>
                <a:cs typeface="Segoe UI" panose="020B0502040204020203" pitchFamily="34" charset="0"/>
              </a:rPr>
              <a:t>0</a:t>
            </a:r>
            <a:fld id="{40876BFF-1584-4FA6-A406-00684317F9C8}" type="slidenum">
              <a:rPr lang="en-US" sz="1200" b="1" smtClean="0">
                <a:latin typeface="Segoe UI" panose="020B0502040204020203" pitchFamily="34" charset="0"/>
                <a:cs typeface="Segoe UI" panose="020B0502040204020203" pitchFamily="34" charset="0"/>
              </a:rPr>
              <a:pPr algn="ctr"/>
              <a:t>15</a:t>
            </a:fld>
            <a:endParaRPr lang="en-US" sz="1200" b="1" dirty="0">
              <a:latin typeface="Segoe UI" panose="020B0502040204020203" pitchFamily="34" charset="0"/>
              <a:cs typeface="Segoe UI" panose="020B0502040204020203" pitchFamily="34" charset="0"/>
            </a:endParaRPr>
          </a:p>
        </p:txBody>
      </p:sp>
      <p:graphicFrame>
        <p:nvGraphicFramePr>
          <p:cNvPr id="5" name="Diagram 4">
            <a:extLst>
              <a:ext uri="{FF2B5EF4-FFF2-40B4-BE49-F238E27FC236}">
                <a16:creationId xmlns:a16="http://schemas.microsoft.com/office/drawing/2014/main" id="{4D89A31E-3ED9-438D-B07F-2EEBD342A382}"/>
              </a:ext>
            </a:extLst>
          </p:cNvPr>
          <p:cNvGraphicFramePr/>
          <p:nvPr/>
        </p:nvGraphicFramePr>
        <p:xfrm>
          <a:off x="1" y="1"/>
          <a:ext cx="12191999"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5" name="TextBox 34">
            <a:extLst>
              <a:ext uri="{FF2B5EF4-FFF2-40B4-BE49-F238E27FC236}">
                <a16:creationId xmlns:a16="http://schemas.microsoft.com/office/drawing/2014/main" id="{D8A36C04-CF2E-4EE0-B76F-BAE0595A0599}"/>
              </a:ext>
            </a:extLst>
          </p:cNvPr>
          <p:cNvSpPr txBox="1"/>
          <p:nvPr/>
        </p:nvSpPr>
        <p:spPr>
          <a:xfrm>
            <a:off x="304799" y="103882"/>
            <a:ext cx="8070575" cy="523220"/>
          </a:xfrm>
          <a:prstGeom prst="rect">
            <a:avLst/>
          </a:prstGeom>
          <a:noFill/>
        </p:spPr>
        <p:txBody>
          <a:bodyPr wrap="square">
            <a:spAutoFit/>
          </a:bodyPr>
          <a:lstStyle/>
          <a:p>
            <a:r>
              <a:rPr lang="en-US" sz="2800" b="1" dirty="0">
                <a:latin typeface="Raleway"/>
              </a:rPr>
              <a:t>Improvement needed</a:t>
            </a:r>
          </a:p>
        </p:txBody>
      </p:sp>
      <p:sp>
        <p:nvSpPr>
          <p:cNvPr id="36" name="Text Placeholder 5">
            <a:extLst>
              <a:ext uri="{FF2B5EF4-FFF2-40B4-BE49-F238E27FC236}">
                <a16:creationId xmlns:a16="http://schemas.microsoft.com/office/drawing/2014/main" id="{A02ABA2D-A341-4B1C-9D40-01703867C451}"/>
              </a:ext>
            </a:extLst>
          </p:cNvPr>
          <p:cNvSpPr txBox="1">
            <a:spLocks/>
          </p:cNvSpPr>
          <p:nvPr/>
        </p:nvSpPr>
        <p:spPr>
          <a:xfrm>
            <a:off x="161110" y="972350"/>
            <a:ext cx="6548525" cy="3599316"/>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en-US" dirty="0">
                <a:latin typeface="Raleway"/>
              </a:rPr>
              <a:t>Starbuck is not able to keep up with the global growth of the company. This therefore results huge transportation expenses. Hence the growth of the company should be a topic of discussion </a:t>
            </a:r>
          </a:p>
          <a:p>
            <a:pPr>
              <a:buFont typeface="Wingdings" panose="05000000000000000000" pitchFamily="2" charset="2"/>
              <a:buChar char="Ø"/>
            </a:pPr>
            <a:r>
              <a:rPr lang="en-US" dirty="0">
                <a:latin typeface="Raleway"/>
              </a:rPr>
              <a:t>More than half of their orders are not delivered on time.</a:t>
            </a:r>
          </a:p>
          <a:p>
            <a:pPr>
              <a:buFont typeface="Wingdings" panose="05000000000000000000" pitchFamily="2" charset="2"/>
              <a:buChar char="Ø"/>
            </a:pPr>
            <a:r>
              <a:rPr lang="en-US" dirty="0">
                <a:latin typeface="Raleway"/>
              </a:rPr>
              <a:t>The Bargaining power from both suppliers and customers</a:t>
            </a:r>
          </a:p>
          <a:p>
            <a:pPr>
              <a:buFont typeface="Wingdings" panose="05000000000000000000" pitchFamily="2" charset="2"/>
              <a:buChar char="Ø"/>
            </a:pPr>
            <a:endParaRPr lang="en-US" sz="3200" dirty="0">
              <a:latin typeface="Raleway"/>
            </a:endParaRPr>
          </a:p>
        </p:txBody>
      </p:sp>
    </p:spTree>
    <p:extLst>
      <p:ext uri="{BB962C8B-B14F-4D97-AF65-F5344CB8AC3E}">
        <p14:creationId xmlns:p14="http://schemas.microsoft.com/office/powerpoint/2010/main" val="30591678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a:extLst>
              <a:ext uri="{FF2B5EF4-FFF2-40B4-BE49-F238E27FC236}">
                <a16:creationId xmlns:a16="http://schemas.microsoft.com/office/drawing/2014/main" id="{CC22A8C8-B46A-4577-830B-F7F12DF2066A}"/>
              </a:ext>
            </a:extLst>
          </p:cNvPr>
          <p:cNvGraphicFramePr>
            <a:graphicFrameLocks noGrp="1"/>
          </p:cNvGraphicFramePr>
          <p:nvPr>
            <p:ph idx="1"/>
          </p:nvPr>
        </p:nvGraphicFramePr>
        <p:xfrm>
          <a:off x="643467" y="323556"/>
          <a:ext cx="11060853" cy="6389668"/>
        </p:xfrm>
        <a:graphic>
          <a:graphicData uri="http://schemas.openxmlformats.org/drawingml/2006/table">
            <a:tbl>
              <a:tblPr firstRow="1" bandRow="1">
                <a:tableStyleId>{5C22544A-7EE6-4342-B048-85BDC9FD1C3A}</a:tableStyleId>
              </a:tblPr>
              <a:tblGrid>
                <a:gridCol w="8402059">
                  <a:extLst>
                    <a:ext uri="{9D8B030D-6E8A-4147-A177-3AD203B41FA5}">
                      <a16:colId xmlns:a16="http://schemas.microsoft.com/office/drawing/2014/main" val="3097801830"/>
                    </a:ext>
                  </a:extLst>
                </a:gridCol>
                <a:gridCol w="2658794">
                  <a:extLst>
                    <a:ext uri="{9D8B030D-6E8A-4147-A177-3AD203B41FA5}">
                      <a16:colId xmlns:a16="http://schemas.microsoft.com/office/drawing/2014/main" val="2680514952"/>
                    </a:ext>
                  </a:extLst>
                </a:gridCol>
              </a:tblGrid>
              <a:tr h="478302">
                <a:tc>
                  <a:txBody>
                    <a:bodyPr/>
                    <a:lstStyle/>
                    <a:p>
                      <a:pPr algn="l" fontAlgn="b"/>
                      <a:r>
                        <a:rPr lang="en-US" sz="1800" u="none" strike="noStrike" dirty="0">
                          <a:effectLst/>
                          <a:latin typeface="Raleway"/>
                        </a:rPr>
                        <a:t>Profiling supply chain problem areas and critical issues </a:t>
                      </a:r>
                      <a:endParaRPr lang="en-US" sz="1800" b="1" i="0" u="none" strike="noStrike" dirty="0">
                        <a:solidFill>
                          <a:srgbClr val="FFFFFF"/>
                        </a:solidFill>
                        <a:effectLst/>
                        <a:latin typeface="Raleway"/>
                      </a:endParaRPr>
                    </a:p>
                  </a:txBody>
                  <a:tcPr marL="12751" marR="12751" marT="12751" marB="0" anchor="b"/>
                </a:tc>
                <a:tc>
                  <a:txBody>
                    <a:bodyPr/>
                    <a:lstStyle/>
                    <a:p>
                      <a:pPr algn="ctr" fontAlgn="ctr"/>
                      <a:r>
                        <a:rPr lang="en-US" sz="1500" u="none" strike="noStrike">
                          <a:effectLst/>
                          <a:latin typeface="Raleway"/>
                        </a:rPr>
                        <a:t>Estimation on scale 0-7</a:t>
                      </a:r>
                      <a:endParaRPr lang="en-US" sz="1500" b="1" i="0" u="none" strike="noStrike">
                        <a:solidFill>
                          <a:srgbClr val="FFFFFF"/>
                        </a:solidFill>
                        <a:effectLst/>
                        <a:latin typeface="Raleway"/>
                      </a:endParaRPr>
                    </a:p>
                  </a:txBody>
                  <a:tcPr marL="12751" marR="12751" marT="12751" marB="0" anchor="ctr"/>
                </a:tc>
                <a:extLst>
                  <a:ext uri="{0D108BD9-81ED-4DB2-BD59-A6C34878D82A}">
                    <a16:rowId xmlns:a16="http://schemas.microsoft.com/office/drawing/2014/main" val="663108032"/>
                  </a:ext>
                </a:extLst>
              </a:tr>
              <a:tr h="348759">
                <a:tc>
                  <a:txBody>
                    <a:bodyPr/>
                    <a:lstStyle/>
                    <a:p>
                      <a:pPr algn="l" fontAlgn="ctr"/>
                      <a:r>
                        <a:rPr lang="en-US" sz="1500" u="none" strike="noStrike" dirty="0">
                          <a:effectLst/>
                          <a:latin typeface="Raleway"/>
                        </a:rPr>
                        <a:t>1. </a:t>
                      </a:r>
                      <a:r>
                        <a:rPr lang="en-US" sz="1500" b="1" u="none" strike="noStrike" dirty="0">
                          <a:effectLst/>
                          <a:latin typeface="Raleway"/>
                        </a:rPr>
                        <a:t>Demand is unpredictable (in quantity) </a:t>
                      </a:r>
                      <a:endParaRPr lang="en-US" sz="1500" b="1" i="0" u="none" strike="noStrike" dirty="0">
                        <a:solidFill>
                          <a:srgbClr val="000000"/>
                        </a:solidFill>
                        <a:effectLst/>
                        <a:latin typeface="Raleway"/>
                      </a:endParaRPr>
                    </a:p>
                  </a:txBody>
                  <a:tcPr marL="12751" marR="12751" marT="12751" marB="0" anchor="ctr"/>
                </a:tc>
                <a:tc>
                  <a:txBody>
                    <a:bodyPr/>
                    <a:lstStyle/>
                    <a:p>
                      <a:pPr algn="r" fontAlgn="ctr"/>
                      <a:r>
                        <a:rPr lang="en-US" sz="1500" u="none" strike="noStrike">
                          <a:effectLst/>
                          <a:latin typeface="Raleway"/>
                        </a:rPr>
                        <a:t>2</a:t>
                      </a:r>
                      <a:endParaRPr lang="en-US" sz="1500" b="0" i="0" u="none" strike="noStrike">
                        <a:solidFill>
                          <a:srgbClr val="000000"/>
                        </a:solidFill>
                        <a:effectLst/>
                        <a:latin typeface="Raleway"/>
                      </a:endParaRPr>
                    </a:p>
                  </a:txBody>
                  <a:tcPr marL="12751" marR="12751" marT="12751" marB="0" anchor="ctr"/>
                </a:tc>
                <a:extLst>
                  <a:ext uri="{0D108BD9-81ED-4DB2-BD59-A6C34878D82A}">
                    <a16:rowId xmlns:a16="http://schemas.microsoft.com/office/drawing/2014/main" val="3361855775"/>
                  </a:ext>
                </a:extLst>
              </a:tr>
              <a:tr h="618067">
                <a:tc>
                  <a:txBody>
                    <a:bodyPr/>
                    <a:lstStyle/>
                    <a:p>
                      <a:pPr algn="l" fontAlgn="ctr"/>
                      <a:r>
                        <a:rPr lang="en-US" sz="1500" u="none" strike="noStrike">
                          <a:effectLst/>
                          <a:latin typeface="Raleway"/>
                        </a:rPr>
                        <a:t>Comments: it is quite predictable as the company already has its loyal customers therefore no need for buffering inventory</a:t>
                      </a:r>
                      <a:endParaRPr lang="en-US" sz="1500" b="1" i="0" u="none" strike="noStrike">
                        <a:solidFill>
                          <a:srgbClr val="000000"/>
                        </a:solidFill>
                        <a:effectLst/>
                        <a:latin typeface="Raleway"/>
                      </a:endParaRPr>
                    </a:p>
                  </a:txBody>
                  <a:tcPr marL="12751" marR="12751" marT="12751" marB="0" anchor="ctr"/>
                </a:tc>
                <a:tc>
                  <a:txBody>
                    <a:bodyPr/>
                    <a:lstStyle/>
                    <a:p>
                      <a:pPr algn="l" fontAlgn="ctr"/>
                      <a:r>
                        <a:rPr lang="en-US" sz="1500" u="none" strike="noStrike">
                          <a:effectLst/>
                          <a:latin typeface="Raleway"/>
                        </a:rPr>
                        <a:t> </a:t>
                      </a:r>
                      <a:endParaRPr lang="en-US" sz="1500" b="0" i="0" u="none" strike="noStrike">
                        <a:solidFill>
                          <a:srgbClr val="000000"/>
                        </a:solidFill>
                        <a:effectLst/>
                        <a:latin typeface="Raleway"/>
                      </a:endParaRPr>
                    </a:p>
                  </a:txBody>
                  <a:tcPr marL="12751" marR="12751" marT="12751" marB="0" anchor="ctr"/>
                </a:tc>
                <a:extLst>
                  <a:ext uri="{0D108BD9-81ED-4DB2-BD59-A6C34878D82A}">
                    <a16:rowId xmlns:a16="http://schemas.microsoft.com/office/drawing/2014/main" val="4229964353"/>
                  </a:ext>
                </a:extLst>
              </a:tr>
              <a:tr h="348759">
                <a:tc>
                  <a:txBody>
                    <a:bodyPr/>
                    <a:lstStyle/>
                    <a:p>
                      <a:pPr algn="l" fontAlgn="ctr"/>
                      <a:r>
                        <a:rPr lang="en-US" sz="1500" u="none" strike="noStrike" dirty="0">
                          <a:effectLst/>
                          <a:latin typeface="Raleway"/>
                        </a:rPr>
                        <a:t>2. </a:t>
                      </a:r>
                      <a:r>
                        <a:rPr lang="en-US" sz="1500" b="1" u="none" strike="noStrike" dirty="0">
                          <a:effectLst/>
                          <a:latin typeface="Raleway"/>
                        </a:rPr>
                        <a:t>Demand trends are changing (in quality) </a:t>
                      </a:r>
                      <a:endParaRPr lang="en-US" sz="1500" b="1" i="0" u="none" strike="noStrike" dirty="0">
                        <a:solidFill>
                          <a:srgbClr val="000000"/>
                        </a:solidFill>
                        <a:effectLst/>
                        <a:latin typeface="Raleway"/>
                      </a:endParaRPr>
                    </a:p>
                  </a:txBody>
                  <a:tcPr marL="12751" marR="12751" marT="12751" marB="0" anchor="ctr"/>
                </a:tc>
                <a:tc>
                  <a:txBody>
                    <a:bodyPr/>
                    <a:lstStyle/>
                    <a:p>
                      <a:pPr algn="r" fontAlgn="ctr"/>
                      <a:r>
                        <a:rPr lang="en-US" sz="1500" u="none" strike="noStrike">
                          <a:effectLst/>
                          <a:latin typeface="Raleway"/>
                        </a:rPr>
                        <a:t>6</a:t>
                      </a:r>
                      <a:endParaRPr lang="en-US" sz="1500" b="0" i="0" u="none" strike="noStrike">
                        <a:solidFill>
                          <a:srgbClr val="000000"/>
                        </a:solidFill>
                        <a:effectLst/>
                        <a:latin typeface="Raleway"/>
                      </a:endParaRPr>
                    </a:p>
                  </a:txBody>
                  <a:tcPr marL="12751" marR="12751" marT="12751" marB="0" anchor="ctr"/>
                </a:tc>
                <a:extLst>
                  <a:ext uri="{0D108BD9-81ED-4DB2-BD59-A6C34878D82A}">
                    <a16:rowId xmlns:a16="http://schemas.microsoft.com/office/drawing/2014/main" val="2125094559"/>
                  </a:ext>
                </a:extLst>
              </a:tr>
              <a:tr h="887376">
                <a:tc>
                  <a:txBody>
                    <a:bodyPr/>
                    <a:lstStyle/>
                    <a:p>
                      <a:pPr algn="l" fontAlgn="ctr"/>
                      <a:r>
                        <a:rPr lang="en-US" sz="1500" u="none" strike="noStrike" dirty="0">
                          <a:effectLst/>
                          <a:latin typeface="Raleway"/>
                        </a:rPr>
                        <a:t>Comments: for any business to thrive, risk taking must be a number one option but bearing in mind that at time outcomes are surprising  there the company takes huge risk in accordance with the change of situation at hand</a:t>
                      </a:r>
                      <a:endParaRPr lang="en-US" sz="1500" b="1" i="0" u="none" strike="noStrike" dirty="0">
                        <a:solidFill>
                          <a:srgbClr val="000000"/>
                        </a:solidFill>
                        <a:effectLst/>
                        <a:latin typeface="Raleway"/>
                      </a:endParaRPr>
                    </a:p>
                  </a:txBody>
                  <a:tcPr marL="12751" marR="12751" marT="12751" marB="0" anchor="ctr"/>
                </a:tc>
                <a:tc>
                  <a:txBody>
                    <a:bodyPr/>
                    <a:lstStyle/>
                    <a:p>
                      <a:pPr algn="l" fontAlgn="ctr"/>
                      <a:r>
                        <a:rPr lang="en-US" sz="1500" u="none" strike="noStrike" dirty="0">
                          <a:effectLst/>
                          <a:latin typeface="Raleway"/>
                        </a:rPr>
                        <a:t> </a:t>
                      </a:r>
                      <a:endParaRPr lang="en-US" sz="1500" b="0" i="0" u="none" strike="noStrike" dirty="0">
                        <a:solidFill>
                          <a:srgbClr val="000000"/>
                        </a:solidFill>
                        <a:effectLst/>
                        <a:latin typeface="Raleway"/>
                      </a:endParaRPr>
                    </a:p>
                  </a:txBody>
                  <a:tcPr marL="12751" marR="12751" marT="12751" marB="0" anchor="ctr"/>
                </a:tc>
                <a:extLst>
                  <a:ext uri="{0D108BD9-81ED-4DB2-BD59-A6C34878D82A}">
                    <a16:rowId xmlns:a16="http://schemas.microsoft.com/office/drawing/2014/main" val="766283922"/>
                  </a:ext>
                </a:extLst>
              </a:tr>
              <a:tr h="348759">
                <a:tc>
                  <a:txBody>
                    <a:bodyPr/>
                    <a:lstStyle/>
                    <a:p>
                      <a:pPr algn="l" fontAlgn="ctr"/>
                      <a:r>
                        <a:rPr lang="en-US" sz="1500" u="none" strike="noStrike" dirty="0">
                          <a:effectLst/>
                          <a:latin typeface="Raleway"/>
                        </a:rPr>
                        <a:t>3. </a:t>
                      </a:r>
                      <a:r>
                        <a:rPr lang="en-US" sz="1500" b="1" u="none" strike="noStrike" dirty="0">
                          <a:effectLst/>
                          <a:latin typeface="Raleway"/>
                        </a:rPr>
                        <a:t>Level of competition </a:t>
                      </a:r>
                      <a:endParaRPr lang="en-US" sz="1500" b="1" i="0" u="none" strike="noStrike" dirty="0">
                        <a:solidFill>
                          <a:srgbClr val="000000"/>
                        </a:solidFill>
                        <a:effectLst/>
                        <a:latin typeface="Raleway"/>
                      </a:endParaRPr>
                    </a:p>
                  </a:txBody>
                  <a:tcPr marL="12751" marR="12751" marT="12751" marB="0" anchor="ctr"/>
                </a:tc>
                <a:tc>
                  <a:txBody>
                    <a:bodyPr/>
                    <a:lstStyle/>
                    <a:p>
                      <a:pPr algn="r" fontAlgn="ctr"/>
                      <a:r>
                        <a:rPr lang="en-US" sz="1500" u="none" strike="noStrike">
                          <a:effectLst/>
                          <a:latin typeface="Raleway"/>
                        </a:rPr>
                        <a:t>7</a:t>
                      </a:r>
                      <a:endParaRPr lang="en-US" sz="1500" b="0" i="0" u="none" strike="noStrike">
                        <a:solidFill>
                          <a:srgbClr val="000000"/>
                        </a:solidFill>
                        <a:effectLst/>
                        <a:latin typeface="Raleway"/>
                      </a:endParaRPr>
                    </a:p>
                  </a:txBody>
                  <a:tcPr marL="12751" marR="12751" marT="12751" marB="0" anchor="ctr"/>
                </a:tc>
                <a:extLst>
                  <a:ext uri="{0D108BD9-81ED-4DB2-BD59-A6C34878D82A}">
                    <a16:rowId xmlns:a16="http://schemas.microsoft.com/office/drawing/2014/main" val="3469640894"/>
                  </a:ext>
                </a:extLst>
              </a:tr>
              <a:tr h="887376">
                <a:tc>
                  <a:txBody>
                    <a:bodyPr/>
                    <a:lstStyle/>
                    <a:p>
                      <a:pPr algn="l" fontAlgn="ctr"/>
                      <a:r>
                        <a:rPr lang="en-US" sz="1500" u="none" strike="noStrike" dirty="0">
                          <a:effectLst/>
                          <a:latin typeface="Raleway"/>
                        </a:rPr>
                        <a:t>Comments: although Starbucks is the leading retailing and roasting specialty  it still has competition from upcoming retailors who also provides the exact product how am not sure of how many are they.</a:t>
                      </a:r>
                      <a:endParaRPr lang="en-US" sz="1500" b="1" i="0" u="none" strike="noStrike" dirty="0">
                        <a:solidFill>
                          <a:srgbClr val="000000"/>
                        </a:solidFill>
                        <a:effectLst/>
                        <a:latin typeface="Raleway"/>
                      </a:endParaRPr>
                    </a:p>
                  </a:txBody>
                  <a:tcPr marL="12751" marR="12751" marT="12751" marB="0" anchor="ctr"/>
                </a:tc>
                <a:tc>
                  <a:txBody>
                    <a:bodyPr/>
                    <a:lstStyle/>
                    <a:p>
                      <a:pPr algn="l" fontAlgn="ctr"/>
                      <a:r>
                        <a:rPr lang="en-US" sz="1500" u="none" strike="noStrike">
                          <a:effectLst/>
                          <a:latin typeface="Raleway"/>
                        </a:rPr>
                        <a:t> </a:t>
                      </a:r>
                      <a:endParaRPr lang="en-US" sz="1500" b="0" i="0" u="none" strike="noStrike">
                        <a:solidFill>
                          <a:srgbClr val="000000"/>
                        </a:solidFill>
                        <a:effectLst/>
                        <a:latin typeface="Raleway"/>
                      </a:endParaRPr>
                    </a:p>
                  </a:txBody>
                  <a:tcPr marL="12751" marR="12751" marT="12751" marB="0" anchor="ctr"/>
                </a:tc>
                <a:extLst>
                  <a:ext uri="{0D108BD9-81ED-4DB2-BD59-A6C34878D82A}">
                    <a16:rowId xmlns:a16="http://schemas.microsoft.com/office/drawing/2014/main" val="2650478572"/>
                  </a:ext>
                </a:extLst>
              </a:tr>
              <a:tr h="348759">
                <a:tc>
                  <a:txBody>
                    <a:bodyPr/>
                    <a:lstStyle/>
                    <a:p>
                      <a:pPr algn="l" fontAlgn="ctr"/>
                      <a:r>
                        <a:rPr lang="en-US" sz="1500" u="none" strike="noStrike" dirty="0">
                          <a:effectLst/>
                          <a:latin typeface="Raleway"/>
                        </a:rPr>
                        <a:t>4. </a:t>
                      </a:r>
                      <a:r>
                        <a:rPr lang="en-US" sz="1500" b="1" u="none" strike="noStrike" dirty="0">
                          <a:effectLst/>
                          <a:latin typeface="Raleway"/>
                        </a:rPr>
                        <a:t>Physical damage and damage risks in supply chain processes </a:t>
                      </a:r>
                      <a:endParaRPr lang="en-US" sz="1500" b="1" i="0" u="none" strike="noStrike" dirty="0">
                        <a:solidFill>
                          <a:srgbClr val="000000"/>
                        </a:solidFill>
                        <a:effectLst/>
                        <a:latin typeface="Raleway"/>
                      </a:endParaRPr>
                    </a:p>
                  </a:txBody>
                  <a:tcPr marL="12751" marR="12751" marT="12751" marB="0" anchor="ctr"/>
                </a:tc>
                <a:tc>
                  <a:txBody>
                    <a:bodyPr/>
                    <a:lstStyle/>
                    <a:p>
                      <a:pPr algn="r" fontAlgn="ctr"/>
                      <a:r>
                        <a:rPr lang="en-US" sz="1500" u="none" strike="noStrike">
                          <a:effectLst/>
                          <a:latin typeface="Raleway"/>
                        </a:rPr>
                        <a:t>5</a:t>
                      </a:r>
                      <a:endParaRPr lang="en-US" sz="1500" b="0" i="0" u="none" strike="noStrike">
                        <a:solidFill>
                          <a:srgbClr val="000000"/>
                        </a:solidFill>
                        <a:effectLst/>
                        <a:latin typeface="Raleway"/>
                      </a:endParaRPr>
                    </a:p>
                  </a:txBody>
                  <a:tcPr marL="12751" marR="12751" marT="12751" marB="0" anchor="ctr"/>
                </a:tc>
                <a:extLst>
                  <a:ext uri="{0D108BD9-81ED-4DB2-BD59-A6C34878D82A}">
                    <a16:rowId xmlns:a16="http://schemas.microsoft.com/office/drawing/2014/main" val="663400338"/>
                  </a:ext>
                </a:extLst>
              </a:tr>
              <a:tr h="1156685">
                <a:tc>
                  <a:txBody>
                    <a:bodyPr/>
                    <a:lstStyle/>
                    <a:p>
                      <a:pPr algn="l" fontAlgn="ctr"/>
                      <a:r>
                        <a:rPr lang="en-US" sz="1500" u="none" strike="noStrike" dirty="0">
                          <a:effectLst/>
                          <a:latin typeface="Raleway"/>
                        </a:rPr>
                        <a:t>Comments: Starbucks being a giant of retailing and roasting has its drawbacks in transportation especially when it is using other logistic services to make its delivery. Though the complexity of packaging is not a major issues as we use ecofriendly products to package our products </a:t>
                      </a:r>
                      <a:endParaRPr lang="en-US" sz="1500" b="1" i="0" u="none" strike="noStrike" dirty="0">
                        <a:solidFill>
                          <a:srgbClr val="000000"/>
                        </a:solidFill>
                        <a:effectLst/>
                        <a:latin typeface="Raleway"/>
                      </a:endParaRPr>
                    </a:p>
                  </a:txBody>
                  <a:tcPr marL="12751" marR="12751" marT="12751" marB="0" anchor="ctr"/>
                </a:tc>
                <a:tc>
                  <a:txBody>
                    <a:bodyPr/>
                    <a:lstStyle/>
                    <a:p>
                      <a:pPr algn="l" fontAlgn="ctr"/>
                      <a:r>
                        <a:rPr lang="en-US" sz="1500" u="none" strike="noStrike">
                          <a:effectLst/>
                          <a:latin typeface="Raleway"/>
                        </a:rPr>
                        <a:t> </a:t>
                      </a:r>
                      <a:endParaRPr lang="en-US" sz="1500" b="0" i="0" u="none" strike="noStrike">
                        <a:solidFill>
                          <a:srgbClr val="000000"/>
                        </a:solidFill>
                        <a:effectLst/>
                        <a:latin typeface="Raleway"/>
                      </a:endParaRPr>
                    </a:p>
                  </a:txBody>
                  <a:tcPr marL="12751" marR="12751" marT="12751" marB="0" anchor="ctr"/>
                </a:tc>
                <a:extLst>
                  <a:ext uri="{0D108BD9-81ED-4DB2-BD59-A6C34878D82A}">
                    <a16:rowId xmlns:a16="http://schemas.microsoft.com/office/drawing/2014/main" val="3059310078"/>
                  </a:ext>
                </a:extLst>
              </a:tr>
              <a:tr h="348759">
                <a:tc>
                  <a:txBody>
                    <a:bodyPr/>
                    <a:lstStyle/>
                    <a:p>
                      <a:pPr algn="l" fontAlgn="ctr"/>
                      <a:r>
                        <a:rPr lang="en-US" sz="1500" u="none" strike="noStrike" dirty="0">
                          <a:effectLst/>
                          <a:latin typeface="Raleway"/>
                        </a:rPr>
                        <a:t>5. </a:t>
                      </a:r>
                      <a:r>
                        <a:rPr lang="en-US" sz="1500" b="1" u="none" strike="noStrike" dirty="0">
                          <a:effectLst/>
                          <a:latin typeface="Raleway"/>
                        </a:rPr>
                        <a:t>Order cycle length and uncertain delivery time </a:t>
                      </a:r>
                      <a:endParaRPr lang="en-US" sz="1500" b="1" i="0" u="none" strike="noStrike" dirty="0">
                        <a:solidFill>
                          <a:srgbClr val="000000"/>
                        </a:solidFill>
                        <a:effectLst/>
                        <a:latin typeface="Raleway"/>
                      </a:endParaRPr>
                    </a:p>
                  </a:txBody>
                  <a:tcPr marL="12751" marR="12751" marT="12751" marB="0" anchor="ctr"/>
                </a:tc>
                <a:tc>
                  <a:txBody>
                    <a:bodyPr/>
                    <a:lstStyle/>
                    <a:p>
                      <a:pPr algn="r" fontAlgn="ctr"/>
                      <a:r>
                        <a:rPr lang="en-US" sz="1500" u="none" strike="noStrike">
                          <a:effectLst/>
                          <a:latin typeface="Raleway"/>
                        </a:rPr>
                        <a:t>6</a:t>
                      </a:r>
                      <a:endParaRPr lang="en-US" sz="1500" b="0" i="0" u="none" strike="noStrike">
                        <a:solidFill>
                          <a:srgbClr val="000000"/>
                        </a:solidFill>
                        <a:effectLst/>
                        <a:latin typeface="Raleway"/>
                      </a:endParaRPr>
                    </a:p>
                  </a:txBody>
                  <a:tcPr marL="12751" marR="12751" marT="12751" marB="0" anchor="ctr"/>
                </a:tc>
                <a:extLst>
                  <a:ext uri="{0D108BD9-81ED-4DB2-BD59-A6C34878D82A}">
                    <a16:rowId xmlns:a16="http://schemas.microsoft.com/office/drawing/2014/main" val="329100365"/>
                  </a:ext>
                </a:extLst>
              </a:tr>
              <a:tr h="618067">
                <a:tc>
                  <a:txBody>
                    <a:bodyPr/>
                    <a:lstStyle/>
                    <a:p>
                      <a:pPr algn="l" fontAlgn="ctr"/>
                      <a:r>
                        <a:rPr lang="en-US" sz="1500" u="none" strike="noStrike" dirty="0">
                          <a:effectLst/>
                          <a:latin typeface="Raleway"/>
                        </a:rPr>
                        <a:t>Comments: with the challenges in logistics, delivery time is increased thus low delivery per day this causing  great stock turn over.</a:t>
                      </a:r>
                      <a:endParaRPr lang="en-US" sz="1500" b="1" i="0" u="none" strike="noStrike" dirty="0">
                        <a:solidFill>
                          <a:srgbClr val="000000"/>
                        </a:solidFill>
                        <a:effectLst/>
                        <a:latin typeface="Raleway"/>
                      </a:endParaRPr>
                    </a:p>
                  </a:txBody>
                  <a:tcPr marL="12751" marR="12751" marT="12751" marB="0" anchor="ctr"/>
                </a:tc>
                <a:tc>
                  <a:txBody>
                    <a:bodyPr/>
                    <a:lstStyle/>
                    <a:p>
                      <a:pPr algn="l" fontAlgn="ctr"/>
                      <a:r>
                        <a:rPr lang="en-US" sz="1500" u="none" strike="noStrike" dirty="0">
                          <a:effectLst/>
                          <a:latin typeface="Raleway"/>
                        </a:rPr>
                        <a:t> </a:t>
                      </a:r>
                      <a:endParaRPr lang="en-US" sz="1500" b="0" i="0" u="none" strike="noStrike" dirty="0">
                        <a:solidFill>
                          <a:srgbClr val="000000"/>
                        </a:solidFill>
                        <a:effectLst/>
                        <a:latin typeface="Raleway"/>
                      </a:endParaRPr>
                    </a:p>
                  </a:txBody>
                  <a:tcPr marL="12751" marR="12751" marT="12751" marB="0" anchor="ctr"/>
                </a:tc>
                <a:extLst>
                  <a:ext uri="{0D108BD9-81ED-4DB2-BD59-A6C34878D82A}">
                    <a16:rowId xmlns:a16="http://schemas.microsoft.com/office/drawing/2014/main" val="2857067595"/>
                  </a:ext>
                </a:extLst>
              </a:tr>
            </a:tbl>
          </a:graphicData>
        </a:graphic>
      </p:graphicFrame>
    </p:spTree>
    <p:extLst>
      <p:ext uri="{BB962C8B-B14F-4D97-AF65-F5344CB8AC3E}">
        <p14:creationId xmlns:p14="http://schemas.microsoft.com/office/powerpoint/2010/main" val="32687284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02EE5010-72FF-48DB-B973-D16688410B5A}"/>
              </a:ext>
            </a:extLst>
          </p:cNvPr>
          <p:cNvGraphicFramePr>
            <a:graphicFrameLocks noGrp="1"/>
          </p:cNvGraphicFramePr>
          <p:nvPr>
            <p:ph idx="1"/>
          </p:nvPr>
        </p:nvGraphicFramePr>
        <p:xfrm>
          <a:off x="643466" y="174863"/>
          <a:ext cx="10905067" cy="6607279"/>
        </p:xfrm>
        <a:graphic>
          <a:graphicData uri="http://schemas.openxmlformats.org/drawingml/2006/table">
            <a:tbl>
              <a:tblPr firstRow="1" bandRow="1">
                <a:tableStyleId>{5C22544A-7EE6-4342-B048-85BDC9FD1C3A}</a:tableStyleId>
              </a:tblPr>
              <a:tblGrid>
                <a:gridCol w="7164102">
                  <a:extLst>
                    <a:ext uri="{9D8B030D-6E8A-4147-A177-3AD203B41FA5}">
                      <a16:colId xmlns:a16="http://schemas.microsoft.com/office/drawing/2014/main" val="292999148"/>
                    </a:ext>
                  </a:extLst>
                </a:gridCol>
                <a:gridCol w="3740965">
                  <a:extLst>
                    <a:ext uri="{9D8B030D-6E8A-4147-A177-3AD203B41FA5}">
                      <a16:colId xmlns:a16="http://schemas.microsoft.com/office/drawing/2014/main" val="3209625039"/>
                    </a:ext>
                  </a:extLst>
                </a:gridCol>
              </a:tblGrid>
              <a:tr h="290455">
                <a:tc>
                  <a:txBody>
                    <a:bodyPr/>
                    <a:lstStyle/>
                    <a:p>
                      <a:pPr algn="l" fontAlgn="ctr"/>
                      <a:r>
                        <a:rPr lang="en-US" sz="1500" u="none" strike="noStrike" kern="1200" dirty="0">
                          <a:solidFill>
                            <a:schemeClr val="dk1"/>
                          </a:solidFill>
                          <a:effectLst/>
                          <a:latin typeface="Raleway"/>
                          <a:ea typeface="+mn-ea"/>
                          <a:cs typeface="+mn-cs"/>
                        </a:rPr>
                        <a:t>6. Volatile market price </a:t>
                      </a:r>
                    </a:p>
                  </a:txBody>
                  <a:tcPr marL="9651" marR="9651" marT="9651" marB="0" anchor="ctr"/>
                </a:tc>
                <a:tc>
                  <a:txBody>
                    <a:bodyPr/>
                    <a:lstStyle/>
                    <a:p>
                      <a:pPr algn="r" fontAlgn="ctr"/>
                      <a:r>
                        <a:rPr lang="en-US" sz="1500" b="1" i="0" u="none" strike="noStrike" dirty="0">
                          <a:solidFill>
                            <a:srgbClr val="FFFFFF"/>
                          </a:solidFill>
                          <a:effectLst/>
                          <a:latin typeface="Raleway"/>
                        </a:rPr>
                        <a:t>  6</a:t>
                      </a:r>
                    </a:p>
                  </a:txBody>
                  <a:tcPr marL="9651" marR="9651" marT="9651" marB="0" anchor="ctr"/>
                </a:tc>
                <a:extLst>
                  <a:ext uri="{0D108BD9-81ED-4DB2-BD59-A6C34878D82A}">
                    <a16:rowId xmlns:a16="http://schemas.microsoft.com/office/drawing/2014/main" val="4025336989"/>
                  </a:ext>
                </a:extLst>
              </a:tr>
              <a:tr h="743363">
                <a:tc>
                  <a:txBody>
                    <a:bodyPr/>
                    <a:lstStyle/>
                    <a:p>
                      <a:pPr algn="l" fontAlgn="ctr"/>
                      <a:r>
                        <a:rPr lang="en-US" sz="1500" u="none" strike="noStrike" dirty="0">
                          <a:effectLst/>
                          <a:latin typeface="Raleway"/>
                        </a:rPr>
                        <a:t>Comments: price fluctuation has been a  major challenge in the business as the company now is focusing on growing  and trying to reach a global level therefore at time the price differs this brings about losing of customers as they will prefer to buy from the other retailers.</a:t>
                      </a:r>
                      <a:endParaRPr lang="en-US" sz="1500" b="1" i="0" u="none" strike="noStrike" dirty="0">
                        <a:solidFill>
                          <a:srgbClr val="000000"/>
                        </a:solidFill>
                        <a:effectLst/>
                        <a:latin typeface="Raleway"/>
                      </a:endParaRPr>
                    </a:p>
                  </a:txBody>
                  <a:tcPr marL="9651" marR="9651" marT="9651" marB="0" anchor="ctr"/>
                </a:tc>
                <a:tc>
                  <a:txBody>
                    <a:bodyPr/>
                    <a:lstStyle/>
                    <a:p>
                      <a:pPr algn="l" fontAlgn="ctr"/>
                      <a:r>
                        <a:rPr lang="en-US" sz="1500" u="none" strike="noStrike" dirty="0">
                          <a:effectLst/>
                          <a:latin typeface="Raleway"/>
                        </a:rPr>
                        <a:t> </a:t>
                      </a:r>
                      <a:endParaRPr lang="en-US" sz="1500" b="0" i="0" u="none" strike="noStrike" dirty="0">
                        <a:solidFill>
                          <a:srgbClr val="000000"/>
                        </a:solidFill>
                        <a:effectLst/>
                        <a:latin typeface="Raleway"/>
                      </a:endParaRPr>
                    </a:p>
                  </a:txBody>
                  <a:tcPr marL="9651" marR="9651" marT="9651" marB="0" anchor="ctr"/>
                </a:tc>
                <a:extLst>
                  <a:ext uri="{0D108BD9-81ED-4DB2-BD59-A6C34878D82A}">
                    <a16:rowId xmlns:a16="http://schemas.microsoft.com/office/drawing/2014/main" val="2317684630"/>
                  </a:ext>
                </a:extLst>
              </a:tr>
              <a:tr h="290455">
                <a:tc>
                  <a:txBody>
                    <a:bodyPr/>
                    <a:lstStyle/>
                    <a:p>
                      <a:pPr algn="l" fontAlgn="ctr"/>
                      <a:r>
                        <a:rPr lang="en-US" sz="1500" u="none" strike="noStrike" dirty="0">
                          <a:effectLst/>
                          <a:latin typeface="Raleway"/>
                        </a:rPr>
                        <a:t>7. </a:t>
                      </a:r>
                      <a:r>
                        <a:rPr lang="en-US" sz="1500" b="1" u="none" strike="noStrike" dirty="0">
                          <a:effectLst/>
                          <a:latin typeface="Raleway"/>
                        </a:rPr>
                        <a:t>Relative cost level of transport </a:t>
                      </a:r>
                      <a:endParaRPr lang="en-US" sz="1500" b="1" i="0" u="none" strike="noStrike" dirty="0">
                        <a:solidFill>
                          <a:srgbClr val="000000"/>
                        </a:solidFill>
                        <a:effectLst/>
                        <a:latin typeface="Raleway"/>
                      </a:endParaRPr>
                    </a:p>
                  </a:txBody>
                  <a:tcPr marL="9651" marR="9651" marT="9651" marB="0" anchor="ctr"/>
                </a:tc>
                <a:tc>
                  <a:txBody>
                    <a:bodyPr/>
                    <a:lstStyle/>
                    <a:p>
                      <a:pPr algn="r" fontAlgn="ctr"/>
                      <a:r>
                        <a:rPr lang="en-US" sz="1500" u="none" strike="noStrike">
                          <a:effectLst/>
                          <a:latin typeface="Raleway"/>
                        </a:rPr>
                        <a:t>7</a:t>
                      </a:r>
                      <a:endParaRPr lang="en-US" sz="1500" b="0" i="0" u="none" strike="noStrike">
                        <a:solidFill>
                          <a:srgbClr val="000000"/>
                        </a:solidFill>
                        <a:effectLst/>
                        <a:latin typeface="Raleway"/>
                      </a:endParaRPr>
                    </a:p>
                  </a:txBody>
                  <a:tcPr marL="9651" marR="9651" marT="9651" marB="0" anchor="ctr"/>
                </a:tc>
                <a:extLst>
                  <a:ext uri="{0D108BD9-81ED-4DB2-BD59-A6C34878D82A}">
                    <a16:rowId xmlns:a16="http://schemas.microsoft.com/office/drawing/2014/main" val="871022784"/>
                  </a:ext>
                </a:extLst>
              </a:tr>
              <a:tr h="516909">
                <a:tc>
                  <a:txBody>
                    <a:bodyPr/>
                    <a:lstStyle/>
                    <a:p>
                      <a:pPr algn="l" fontAlgn="ctr"/>
                      <a:r>
                        <a:rPr lang="en-US" sz="1500" u="none" strike="noStrike" dirty="0">
                          <a:effectLst/>
                          <a:latin typeface="Raleway"/>
                        </a:rPr>
                        <a:t>Comments: the company transport cost is more important as the company cannot supply its products to its customers without having a legitimate channel of the product reaching them.</a:t>
                      </a:r>
                      <a:endParaRPr lang="en-US" sz="1500" b="1" i="0" u="none" strike="noStrike" dirty="0">
                        <a:solidFill>
                          <a:srgbClr val="000000"/>
                        </a:solidFill>
                        <a:effectLst/>
                        <a:latin typeface="Raleway"/>
                      </a:endParaRPr>
                    </a:p>
                  </a:txBody>
                  <a:tcPr marL="9651" marR="9651" marT="9651" marB="0" anchor="ctr"/>
                </a:tc>
                <a:tc>
                  <a:txBody>
                    <a:bodyPr/>
                    <a:lstStyle/>
                    <a:p>
                      <a:pPr algn="l" fontAlgn="ctr"/>
                      <a:r>
                        <a:rPr lang="en-US" sz="1500" u="none" strike="noStrike">
                          <a:effectLst/>
                          <a:latin typeface="Raleway"/>
                        </a:rPr>
                        <a:t> </a:t>
                      </a:r>
                      <a:endParaRPr lang="en-US" sz="1500" b="0" i="0" u="none" strike="noStrike">
                        <a:solidFill>
                          <a:srgbClr val="000000"/>
                        </a:solidFill>
                        <a:effectLst/>
                        <a:latin typeface="Raleway"/>
                      </a:endParaRPr>
                    </a:p>
                  </a:txBody>
                  <a:tcPr marL="9651" marR="9651" marT="9651" marB="0" anchor="ctr"/>
                </a:tc>
                <a:extLst>
                  <a:ext uri="{0D108BD9-81ED-4DB2-BD59-A6C34878D82A}">
                    <a16:rowId xmlns:a16="http://schemas.microsoft.com/office/drawing/2014/main" val="1396870420"/>
                  </a:ext>
                </a:extLst>
              </a:tr>
              <a:tr h="290455">
                <a:tc>
                  <a:txBody>
                    <a:bodyPr/>
                    <a:lstStyle/>
                    <a:p>
                      <a:pPr algn="l" fontAlgn="ctr"/>
                      <a:r>
                        <a:rPr lang="en-US" sz="1500" u="none" strike="noStrike" dirty="0">
                          <a:effectLst/>
                          <a:latin typeface="Raleway"/>
                        </a:rPr>
                        <a:t>8. </a:t>
                      </a:r>
                      <a:r>
                        <a:rPr lang="en-US" sz="1500" b="1" u="none" strike="noStrike" dirty="0">
                          <a:effectLst/>
                          <a:latin typeface="Raleway"/>
                        </a:rPr>
                        <a:t>Stock holding expenses </a:t>
                      </a:r>
                      <a:endParaRPr lang="en-US" sz="1500" b="1" i="0" u="none" strike="noStrike" dirty="0">
                        <a:solidFill>
                          <a:srgbClr val="000000"/>
                        </a:solidFill>
                        <a:effectLst/>
                        <a:latin typeface="Raleway"/>
                      </a:endParaRPr>
                    </a:p>
                  </a:txBody>
                  <a:tcPr marL="9651" marR="9651" marT="9651" marB="0" anchor="ctr"/>
                </a:tc>
                <a:tc>
                  <a:txBody>
                    <a:bodyPr/>
                    <a:lstStyle/>
                    <a:p>
                      <a:pPr algn="r" fontAlgn="ctr"/>
                      <a:r>
                        <a:rPr lang="en-US" sz="1500" u="none" strike="noStrike">
                          <a:effectLst/>
                          <a:latin typeface="Raleway"/>
                        </a:rPr>
                        <a:t>0</a:t>
                      </a:r>
                      <a:endParaRPr lang="en-US" sz="1500" b="0" i="0" u="none" strike="noStrike">
                        <a:solidFill>
                          <a:srgbClr val="000000"/>
                        </a:solidFill>
                        <a:effectLst/>
                        <a:latin typeface="Raleway"/>
                      </a:endParaRPr>
                    </a:p>
                  </a:txBody>
                  <a:tcPr marL="9651" marR="9651" marT="9651" marB="0" anchor="ctr"/>
                </a:tc>
                <a:extLst>
                  <a:ext uri="{0D108BD9-81ED-4DB2-BD59-A6C34878D82A}">
                    <a16:rowId xmlns:a16="http://schemas.microsoft.com/office/drawing/2014/main" val="3622050650"/>
                  </a:ext>
                </a:extLst>
              </a:tr>
              <a:tr h="516909">
                <a:tc>
                  <a:txBody>
                    <a:bodyPr/>
                    <a:lstStyle/>
                    <a:p>
                      <a:pPr algn="l" fontAlgn="ctr"/>
                      <a:r>
                        <a:rPr lang="en-US" sz="1500" u="none" strike="noStrike" dirty="0">
                          <a:effectLst/>
                          <a:latin typeface="Raleway"/>
                        </a:rPr>
                        <a:t>Comments: this is because the company already has its  major stores that a centrally located hence it will not another store for holding inventory which might bring about an extra expense.</a:t>
                      </a:r>
                      <a:endParaRPr lang="en-US" sz="1500" b="1" i="0" u="none" strike="noStrike" dirty="0">
                        <a:solidFill>
                          <a:srgbClr val="000000"/>
                        </a:solidFill>
                        <a:effectLst/>
                        <a:latin typeface="Raleway"/>
                      </a:endParaRPr>
                    </a:p>
                  </a:txBody>
                  <a:tcPr marL="9651" marR="9651" marT="9651" marB="0" anchor="ctr"/>
                </a:tc>
                <a:tc>
                  <a:txBody>
                    <a:bodyPr/>
                    <a:lstStyle/>
                    <a:p>
                      <a:pPr algn="l" fontAlgn="ctr"/>
                      <a:r>
                        <a:rPr lang="en-US" sz="1500" u="none" strike="noStrike">
                          <a:effectLst/>
                          <a:latin typeface="Raleway"/>
                        </a:rPr>
                        <a:t> </a:t>
                      </a:r>
                      <a:endParaRPr lang="en-US" sz="1500" b="0" i="0" u="none" strike="noStrike">
                        <a:solidFill>
                          <a:srgbClr val="000000"/>
                        </a:solidFill>
                        <a:effectLst/>
                        <a:latin typeface="Raleway"/>
                      </a:endParaRPr>
                    </a:p>
                  </a:txBody>
                  <a:tcPr marL="9651" marR="9651" marT="9651" marB="0" anchor="ctr"/>
                </a:tc>
                <a:extLst>
                  <a:ext uri="{0D108BD9-81ED-4DB2-BD59-A6C34878D82A}">
                    <a16:rowId xmlns:a16="http://schemas.microsoft.com/office/drawing/2014/main" val="1238793718"/>
                  </a:ext>
                </a:extLst>
              </a:tr>
              <a:tr h="290455">
                <a:tc>
                  <a:txBody>
                    <a:bodyPr/>
                    <a:lstStyle/>
                    <a:p>
                      <a:pPr algn="l" fontAlgn="ctr"/>
                      <a:r>
                        <a:rPr lang="en-US" sz="1500" u="none" strike="noStrike" dirty="0">
                          <a:effectLst/>
                          <a:latin typeface="Raleway"/>
                        </a:rPr>
                        <a:t>9. </a:t>
                      </a:r>
                      <a:r>
                        <a:rPr lang="en-US" sz="1500" b="1" u="none" strike="noStrike" dirty="0">
                          <a:effectLst/>
                          <a:latin typeface="Raleway"/>
                        </a:rPr>
                        <a:t>Perishable products </a:t>
                      </a:r>
                      <a:endParaRPr lang="en-US" sz="1500" b="1" i="0" u="none" strike="noStrike" dirty="0">
                        <a:solidFill>
                          <a:srgbClr val="000000"/>
                        </a:solidFill>
                        <a:effectLst/>
                        <a:latin typeface="Raleway"/>
                      </a:endParaRPr>
                    </a:p>
                  </a:txBody>
                  <a:tcPr marL="9651" marR="9651" marT="9651" marB="0" anchor="ctr"/>
                </a:tc>
                <a:tc>
                  <a:txBody>
                    <a:bodyPr/>
                    <a:lstStyle/>
                    <a:p>
                      <a:pPr algn="r" fontAlgn="ctr"/>
                      <a:r>
                        <a:rPr lang="en-US" sz="1500" u="none" strike="noStrike">
                          <a:effectLst/>
                          <a:latin typeface="Raleway"/>
                        </a:rPr>
                        <a:t>7</a:t>
                      </a:r>
                      <a:endParaRPr lang="en-US" sz="1500" b="0" i="0" u="none" strike="noStrike">
                        <a:solidFill>
                          <a:srgbClr val="000000"/>
                        </a:solidFill>
                        <a:effectLst/>
                        <a:latin typeface="Raleway"/>
                      </a:endParaRPr>
                    </a:p>
                  </a:txBody>
                  <a:tcPr marL="9651" marR="9651" marT="9651" marB="0" anchor="ctr"/>
                </a:tc>
                <a:extLst>
                  <a:ext uri="{0D108BD9-81ED-4DB2-BD59-A6C34878D82A}">
                    <a16:rowId xmlns:a16="http://schemas.microsoft.com/office/drawing/2014/main" val="3275831184"/>
                  </a:ext>
                </a:extLst>
              </a:tr>
              <a:tr h="930094">
                <a:tc>
                  <a:txBody>
                    <a:bodyPr/>
                    <a:lstStyle/>
                    <a:p>
                      <a:pPr algn="l" fontAlgn="ctr"/>
                      <a:r>
                        <a:rPr lang="en-US" sz="1500" u="none" strike="noStrike">
                          <a:effectLst/>
                          <a:latin typeface="Raleway"/>
                        </a:rPr>
                        <a:t>Comments: as the company is dealing with perishable products, it is therefore advisable that the product maybe put in use as it has been produced thus avoiding going to waste. The company therefore operates based on order thus avoiding produce going to waste.</a:t>
                      </a:r>
                      <a:endParaRPr lang="en-US" sz="1500" b="1" i="0" u="none" strike="noStrike">
                        <a:solidFill>
                          <a:srgbClr val="000000"/>
                        </a:solidFill>
                        <a:effectLst/>
                        <a:latin typeface="Raleway"/>
                      </a:endParaRPr>
                    </a:p>
                  </a:txBody>
                  <a:tcPr marL="9651" marR="9651" marT="9651" marB="0" anchor="ctr"/>
                </a:tc>
                <a:tc>
                  <a:txBody>
                    <a:bodyPr/>
                    <a:lstStyle/>
                    <a:p>
                      <a:pPr algn="l" fontAlgn="ctr"/>
                      <a:r>
                        <a:rPr lang="en-US" sz="1500" u="none" strike="noStrike">
                          <a:effectLst/>
                          <a:latin typeface="Raleway"/>
                        </a:rPr>
                        <a:t> </a:t>
                      </a:r>
                      <a:endParaRPr lang="en-US" sz="1500" b="0" i="0" u="none" strike="noStrike">
                        <a:solidFill>
                          <a:srgbClr val="000000"/>
                        </a:solidFill>
                        <a:effectLst/>
                        <a:latin typeface="Raleway"/>
                      </a:endParaRPr>
                    </a:p>
                  </a:txBody>
                  <a:tcPr marL="9651" marR="9651" marT="9651" marB="0" anchor="ctr"/>
                </a:tc>
                <a:extLst>
                  <a:ext uri="{0D108BD9-81ED-4DB2-BD59-A6C34878D82A}">
                    <a16:rowId xmlns:a16="http://schemas.microsoft.com/office/drawing/2014/main" val="2588238488"/>
                  </a:ext>
                </a:extLst>
              </a:tr>
              <a:tr h="290455">
                <a:tc>
                  <a:txBody>
                    <a:bodyPr/>
                    <a:lstStyle/>
                    <a:p>
                      <a:pPr algn="l" fontAlgn="ctr"/>
                      <a:r>
                        <a:rPr lang="en-US" sz="1500" u="none" strike="noStrike" dirty="0">
                          <a:effectLst/>
                          <a:latin typeface="Raleway"/>
                        </a:rPr>
                        <a:t>10. </a:t>
                      </a:r>
                      <a:r>
                        <a:rPr lang="en-US" sz="1500" b="1" u="none" strike="noStrike" dirty="0">
                          <a:effectLst/>
                          <a:latin typeface="Raleway"/>
                        </a:rPr>
                        <a:t>Out-of-stock consequences </a:t>
                      </a:r>
                      <a:endParaRPr lang="en-US" sz="1500" b="1" i="0" u="none" strike="noStrike" dirty="0">
                        <a:solidFill>
                          <a:srgbClr val="000000"/>
                        </a:solidFill>
                        <a:effectLst/>
                        <a:latin typeface="Raleway"/>
                      </a:endParaRPr>
                    </a:p>
                  </a:txBody>
                  <a:tcPr marL="9651" marR="9651" marT="9651" marB="0" anchor="ctr"/>
                </a:tc>
                <a:tc>
                  <a:txBody>
                    <a:bodyPr/>
                    <a:lstStyle/>
                    <a:p>
                      <a:pPr algn="r" fontAlgn="ctr"/>
                      <a:r>
                        <a:rPr lang="en-US" sz="1500" u="none" strike="noStrike">
                          <a:effectLst/>
                          <a:latin typeface="Raleway"/>
                        </a:rPr>
                        <a:t>2</a:t>
                      </a:r>
                      <a:endParaRPr lang="en-US" sz="1500" b="0" i="0" u="none" strike="noStrike">
                        <a:solidFill>
                          <a:srgbClr val="000000"/>
                        </a:solidFill>
                        <a:effectLst/>
                        <a:latin typeface="Raleway"/>
                      </a:endParaRPr>
                    </a:p>
                  </a:txBody>
                  <a:tcPr marL="9651" marR="9651" marT="9651" marB="0" anchor="ctr"/>
                </a:tc>
                <a:extLst>
                  <a:ext uri="{0D108BD9-81ED-4DB2-BD59-A6C34878D82A}">
                    <a16:rowId xmlns:a16="http://schemas.microsoft.com/office/drawing/2014/main" val="401680560"/>
                  </a:ext>
                </a:extLst>
              </a:tr>
              <a:tr h="743363">
                <a:tc>
                  <a:txBody>
                    <a:bodyPr/>
                    <a:lstStyle/>
                    <a:p>
                      <a:pPr algn="l" fontAlgn="ctr"/>
                      <a:r>
                        <a:rPr lang="en-US" sz="1500" u="none" strike="noStrike" dirty="0">
                          <a:effectLst/>
                          <a:latin typeface="Raleway"/>
                        </a:rPr>
                        <a:t>Comments: with the conditions applied  between the suppliers and the company it is difficult to run out of stock however in case of external conditions causing the situation, the company can reach its customer and inform them of the  of their current situation through its website.</a:t>
                      </a:r>
                      <a:endParaRPr lang="en-US" sz="1500" b="1" i="0" u="none" strike="noStrike" dirty="0">
                        <a:solidFill>
                          <a:srgbClr val="000000"/>
                        </a:solidFill>
                        <a:effectLst/>
                        <a:latin typeface="Raleway"/>
                      </a:endParaRPr>
                    </a:p>
                  </a:txBody>
                  <a:tcPr marL="9651" marR="9651" marT="9651" marB="0" anchor="ctr"/>
                </a:tc>
                <a:tc>
                  <a:txBody>
                    <a:bodyPr/>
                    <a:lstStyle/>
                    <a:p>
                      <a:pPr algn="l" fontAlgn="ctr"/>
                      <a:r>
                        <a:rPr lang="en-US" sz="1500" u="none" strike="noStrike">
                          <a:effectLst/>
                          <a:latin typeface="Raleway"/>
                        </a:rPr>
                        <a:t> </a:t>
                      </a:r>
                      <a:endParaRPr lang="en-US" sz="1500" b="0" i="0" u="none" strike="noStrike">
                        <a:solidFill>
                          <a:srgbClr val="000000"/>
                        </a:solidFill>
                        <a:effectLst/>
                        <a:latin typeface="Raleway"/>
                      </a:endParaRPr>
                    </a:p>
                  </a:txBody>
                  <a:tcPr marL="9651" marR="9651" marT="9651" marB="0" anchor="ctr"/>
                </a:tc>
                <a:extLst>
                  <a:ext uri="{0D108BD9-81ED-4DB2-BD59-A6C34878D82A}">
                    <a16:rowId xmlns:a16="http://schemas.microsoft.com/office/drawing/2014/main" val="1613755370"/>
                  </a:ext>
                </a:extLst>
              </a:tr>
              <a:tr h="290455">
                <a:tc>
                  <a:txBody>
                    <a:bodyPr/>
                    <a:lstStyle/>
                    <a:p>
                      <a:pPr algn="l" fontAlgn="ctr"/>
                      <a:r>
                        <a:rPr lang="en-US" sz="1500" u="none" strike="noStrike" dirty="0">
                          <a:effectLst/>
                          <a:latin typeface="Raleway"/>
                        </a:rPr>
                        <a:t>11</a:t>
                      </a:r>
                      <a:r>
                        <a:rPr lang="en-US" sz="1500" b="1" u="none" strike="noStrike" dirty="0">
                          <a:effectLst/>
                          <a:latin typeface="Raleway"/>
                        </a:rPr>
                        <a:t>. Low willingness to cooperate with supply chain partners </a:t>
                      </a:r>
                      <a:endParaRPr lang="en-US" sz="1500" b="1" i="0" u="none" strike="noStrike" dirty="0">
                        <a:solidFill>
                          <a:srgbClr val="000000"/>
                        </a:solidFill>
                        <a:effectLst/>
                        <a:latin typeface="Raleway"/>
                      </a:endParaRPr>
                    </a:p>
                  </a:txBody>
                  <a:tcPr marL="9651" marR="9651" marT="9651" marB="0" anchor="ctr"/>
                </a:tc>
                <a:tc>
                  <a:txBody>
                    <a:bodyPr/>
                    <a:lstStyle/>
                    <a:p>
                      <a:pPr algn="r" fontAlgn="ctr"/>
                      <a:r>
                        <a:rPr lang="en-US" sz="1500" u="none" strike="noStrike">
                          <a:effectLst/>
                          <a:latin typeface="Raleway"/>
                        </a:rPr>
                        <a:t>1</a:t>
                      </a:r>
                      <a:endParaRPr lang="en-US" sz="1500" b="0" i="0" u="none" strike="noStrike">
                        <a:solidFill>
                          <a:srgbClr val="000000"/>
                        </a:solidFill>
                        <a:effectLst/>
                        <a:latin typeface="Raleway"/>
                      </a:endParaRPr>
                    </a:p>
                  </a:txBody>
                  <a:tcPr marL="9651" marR="9651" marT="9651" marB="0" anchor="ctr"/>
                </a:tc>
                <a:extLst>
                  <a:ext uri="{0D108BD9-81ED-4DB2-BD59-A6C34878D82A}">
                    <a16:rowId xmlns:a16="http://schemas.microsoft.com/office/drawing/2014/main" val="3680972734"/>
                  </a:ext>
                </a:extLst>
              </a:tr>
              <a:tr h="516909">
                <a:tc>
                  <a:txBody>
                    <a:bodyPr/>
                    <a:lstStyle/>
                    <a:p>
                      <a:pPr algn="l" fontAlgn="ctr"/>
                      <a:r>
                        <a:rPr lang="en-US" sz="1500" u="none" strike="noStrike" dirty="0">
                          <a:effectLst/>
                          <a:latin typeface="Raleway"/>
                        </a:rPr>
                        <a:t>Comments: the company has a good relationship with its suppliers which is influenced by the set rules of the by the company towards cooperation with a given supplier.</a:t>
                      </a:r>
                      <a:endParaRPr lang="en-US" sz="1500" b="1" i="0" u="none" strike="noStrike" dirty="0">
                        <a:solidFill>
                          <a:srgbClr val="000000"/>
                        </a:solidFill>
                        <a:effectLst/>
                        <a:latin typeface="Raleway"/>
                      </a:endParaRPr>
                    </a:p>
                  </a:txBody>
                  <a:tcPr marL="9651" marR="9651" marT="9651" marB="0" anchor="ctr"/>
                </a:tc>
                <a:tc>
                  <a:txBody>
                    <a:bodyPr/>
                    <a:lstStyle/>
                    <a:p>
                      <a:pPr algn="l" fontAlgn="ctr"/>
                      <a:endParaRPr lang="en-US" sz="1500" b="0" i="0" u="none" strike="noStrike" dirty="0">
                        <a:solidFill>
                          <a:srgbClr val="000000"/>
                        </a:solidFill>
                        <a:effectLst/>
                        <a:latin typeface="Raleway"/>
                      </a:endParaRPr>
                    </a:p>
                  </a:txBody>
                  <a:tcPr marL="9651" marR="9651" marT="9651" marB="0" anchor="ctr"/>
                </a:tc>
                <a:extLst>
                  <a:ext uri="{0D108BD9-81ED-4DB2-BD59-A6C34878D82A}">
                    <a16:rowId xmlns:a16="http://schemas.microsoft.com/office/drawing/2014/main" val="971050534"/>
                  </a:ext>
                </a:extLst>
              </a:tr>
            </a:tbl>
          </a:graphicData>
        </a:graphic>
      </p:graphicFrame>
    </p:spTree>
    <p:extLst>
      <p:ext uri="{BB962C8B-B14F-4D97-AF65-F5344CB8AC3E}">
        <p14:creationId xmlns:p14="http://schemas.microsoft.com/office/powerpoint/2010/main" val="42248836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2" descr="Starbucks Ppt Background - Powerpoint Backgrounds For Free inside Starbucks  Powerpoint Template - … | Fond d'écran starbucks, Logo starbucks, Fond  d'écran téléphone">
            <a:extLst>
              <a:ext uri="{FF2B5EF4-FFF2-40B4-BE49-F238E27FC236}">
                <a16:creationId xmlns:a16="http://schemas.microsoft.com/office/drawing/2014/main" id="{F17CCDAA-0FA0-41F4-948F-BE4096CF136F}"/>
              </a:ext>
            </a:extLst>
          </p:cNvPr>
          <p:cNvPicPr>
            <a:picLocks noChangeAspect="1" noChangeArrowheads="1"/>
          </p:cNvPicPr>
          <p:nvPr/>
        </p:nvPicPr>
        <p:blipFill rotWithShape="1">
          <a:blip r:embed="rId2">
            <a:alphaModFix amt="40000"/>
            <a:extLst>
              <a:ext uri="{28A0092B-C50C-407E-A947-70E740481C1C}">
                <a14:useLocalDpi xmlns:a14="http://schemas.microsoft.com/office/drawing/2010/main" val="0"/>
              </a:ext>
            </a:extLst>
          </a:blip>
          <a:srcRect t="4065" b="5935"/>
          <a:stretch/>
        </p:blipFill>
        <p:spPr bwMode="auto">
          <a:xfrm>
            <a:off x="0" y="0"/>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5DC1825-2A4A-4358-A21C-018183480EAE}"/>
              </a:ext>
            </a:extLst>
          </p:cNvPr>
          <p:cNvSpPr>
            <a:spLocks noGrp="1"/>
          </p:cNvSpPr>
          <p:nvPr>
            <p:ph type="title"/>
          </p:nvPr>
        </p:nvSpPr>
        <p:spPr>
          <a:xfrm>
            <a:off x="242529" y="0"/>
            <a:ext cx="10261600" cy="1919604"/>
          </a:xfrm>
        </p:spPr>
        <p:txBody>
          <a:bodyPr vert="horz" lIns="91440" tIns="45720" rIns="91440" bIns="45720" rtlCol="0" anchor="b">
            <a:normAutofit/>
          </a:bodyPr>
          <a:lstStyle/>
          <a:p>
            <a:r>
              <a:rPr lang="en-US" sz="11500" dirty="0">
                <a:ln w="22225">
                  <a:solidFill>
                    <a:schemeClr val="tx1"/>
                  </a:solidFill>
                  <a:miter lim="800000"/>
                </a:ln>
                <a:noFill/>
              </a:rPr>
              <a:t>Thank you !</a:t>
            </a:r>
          </a:p>
        </p:txBody>
      </p:sp>
    </p:spTree>
    <p:extLst>
      <p:ext uri="{BB962C8B-B14F-4D97-AF65-F5344CB8AC3E}">
        <p14:creationId xmlns:p14="http://schemas.microsoft.com/office/powerpoint/2010/main" val="2952592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C9927-1DF5-4A56-9160-E8CFC830933F}"/>
              </a:ext>
            </a:extLst>
          </p:cNvPr>
          <p:cNvSpPr>
            <a:spLocks noGrp="1"/>
          </p:cNvSpPr>
          <p:nvPr>
            <p:ph type="title" idx="4294967295"/>
          </p:nvPr>
        </p:nvSpPr>
        <p:spPr>
          <a:xfrm>
            <a:off x="546100" y="571702"/>
            <a:ext cx="10515600" cy="609398"/>
          </a:xfrm>
        </p:spPr>
        <p:txBody>
          <a:bodyPr lIns="0" tIns="0" rIns="0" bIns="0">
            <a:spAutoFit/>
          </a:bodyPr>
          <a:lstStyle/>
          <a:p>
            <a:r>
              <a:rPr lang="en-US" dirty="0">
                <a:solidFill>
                  <a:schemeClr val="bg1"/>
                </a:solidFill>
                <a:latin typeface="Raleway"/>
              </a:rPr>
              <a:t>Agenda / Topics</a:t>
            </a:r>
            <a:endParaRPr lang="en-ID" dirty="0">
              <a:solidFill>
                <a:schemeClr val="bg1"/>
              </a:solidFill>
              <a:latin typeface="Raleway"/>
              <a:cs typeface="Segoe UI" panose="020B0502040204020203" pitchFamily="34" charset="0"/>
            </a:endParaRPr>
          </a:p>
        </p:txBody>
      </p:sp>
      <p:sp>
        <p:nvSpPr>
          <p:cNvPr id="70" name="TextBox 69">
            <a:extLst>
              <a:ext uri="{FF2B5EF4-FFF2-40B4-BE49-F238E27FC236}">
                <a16:creationId xmlns:a16="http://schemas.microsoft.com/office/drawing/2014/main" id="{3F077695-96F8-4F3C-A6E0-D475178A2D23}"/>
              </a:ext>
            </a:extLst>
          </p:cNvPr>
          <p:cNvSpPr txBox="1"/>
          <p:nvPr/>
        </p:nvSpPr>
        <p:spPr>
          <a:xfrm rot="16200000">
            <a:off x="11544219" y="5965265"/>
            <a:ext cx="525580" cy="169277"/>
          </a:xfrm>
          <a:prstGeom prst="rect">
            <a:avLst/>
          </a:prstGeom>
          <a:noFill/>
        </p:spPr>
        <p:txBody>
          <a:bodyPr wrap="square" lIns="0" tIns="0" rIns="0" bIns="0" rtlCol="0" anchor="ctr">
            <a:spAutoFit/>
          </a:bodyPr>
          <a:lstStyle/>
          <a:p>
            <a:pPr algn="l"/>
            <a:r>
              <a:rPr lang="en-US" sz="1100" b="1">
                <a:latin typeface="Segoe UI" panose="020B0502040204020203" pitchFamily="34" charset="0"/>
                <a:cs typeface="Segoe UI" panose="020B0502040204020203" pitchFamily="34" charset="0"/>
              </a:rPr>
              <a:t>P A G E</a:t>
            </a:r>
          </a:p>
        </p:txBody>
      </p:sp>
      <p:cxnSp>
        <p:nvCxnSpPr>
          <p:cNvPr id="71" name="Straight Connector 70">
            <a:extLst>
              <a:ext uri="{FF2B5EF4-FFF2-40B4-BE49-F238E27FC236}">
                <a16:creationId xmlns:a16="http://schemas.microsoft.com/office/drawing/2014/main" id="{7FDC2E7F-B94E-49A9-AD21-5B50D5E0E860}"/>
              </a:ext>
            </a:extLst>
          </p:cNvPr>
          <p:cNvCxnSpPr/>
          <p:nvPr/>
        </p:nvCxnSpPr>
        <p:spPr>
          <a:xfrm flipH="1">
            <a:off x="11807009" y="1841905"/>
            <a:ext cx="0" cy="2981319"/>
          </a:xfrm>
          <a:prstGeom prst="line">
            <a:avLst/>
          </a:prstGeom>
          <a:ln>
            <a:solidFill>
              <a:schemeClr val="accent1">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sp>
        <p:nvSpPr>
          <p:cNvPr id="72" name="Rectangle: Rounded Corners 71">
            <a:extLst>
              <a:ext uri="{FF2B5EF4-FFF2-40B4-BE49-F238E27FC236}">
                <a16:creationId xmlns:a16="http://schemas.microsoft.com/office/drawing/2014/main" id="{C06B4ABD-C9F4-4842-B06E-463D3A343F42}"/>
              </a:ext>
            </a:extLst>
          </p:cNvPr>
          <p:cNvSpPr/>
          <p:nvPr/>
        </p:nvSpPr>
        <p:spPr>
          <a:xfrm>
            <a:off x="11658603" y="5040898"/>
            <a:ext cx="296812" cy="603731"/>
          </a:xfrm>
          <a:prstGeom prst="roundRect">
            <a:avLst>
              <a:gd name="adj" fmla="val 50000"/>
            </a:avLst>
          </a:prstGeom>
          <a:gradFill flip="none" rotWithShape="1">
            <a:gsLst>
              <a:gs pos="0">
                <a:srgbClr val="F2C84B"/>
              </a:gs>
              <a:gs pos="100000">
                <a:srgbClr val="D49548"/>
              </a:gs>
            </a:gsLst>
            <a:lin ang="2700000" scaled="1"/>
          </a:gradFill>
          <a:ln w="9525">
            <a:no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ID">
              <a:solidFill>
                <a:schemeClr val="tx1"/>
              </a:solidFill>
            </a:endParaRPr>
          </a:p>
        </p:txBody>
      </p:sp>
      <p:sp>
        <p:nvSpPr>
          <p:cNvPr id="73" name="TextBox 72">
            <a:extLst>
              <a:ext uri="{FF2B5EF4-FFF2-40B4-BE49-F238E27FC236}">
                <a16:creationId xmlns:a16="http://schemas.microsoft.com/office/drawing/2014/main" id="{7D781FB2-7074-4DA1-984F-E960DCF96DA9}"/>
              </a:ext>
            </a:extLst>
          </p:cNvPr>
          <p:cNvSpPr txBox="1"/>
          <p:nvPr/>
        </p:nvSpPr>
        <p:spPr>
          <a:xfrm>
            <a:off x="11658600" y="5242289"/>
            <a:ext cx="296818" cy="184666"/>
          </a:xfrm>
          <a:prstGeom prst="rect">
            <a:avLst/>
          </a:prstGeom>
          <a:noFill/>
        </p:spPr>
        <p:txBody>
          <a:bodyPr wrap="square" lIns="0" tIns="0" rIns="0" bIns="0" rtlCol="0">
            <a:spAutoFit/>
          </a:bodyPr>
          <a:lstStyle/>
          <a:p>
            <a:pPr algn="ctr"/>
            <a:r>
              <a:rPr lang="en-US" sz="1200" b="1" dirty="0">
                <a:latin typeface="Segoe UI" panose="020B0502040204020203" pitchFamily="34" charset="0"/>
                <a:cs typeface="Segoe UI" panose="020B0502040204020203" pitchFamily="34" charset="0"/>
              </a:rPr>
              <a:t>0</a:t>
            </a:r>
            <a:fld id="{40876BFF-1584-4FA6-A406-00684317F9C8}" type="slidenum">
              <a:rPr lang="en-US" sz="1200" b="1" smtClean="0">
                <a:latin typeface="Segoe UI" panose="020B0502040204020203" pitchFamily="34" charset="0"/>
                <a:cs typeface="Segoe UI" panose="020B0502040204020203" pitchFamily="34" charset="0"/>
              </a:rPr>
              <a:pPr algn="ctr"/>
              <a:t>2</a:t>
            </a:fld>
            <a:endParaRPr lang="en-US" sz="1200" b="1" dirty="0">
              <a:latin typeface="Segoe UI" panose="020B0502040204020203" pitchFamily="34" charset="0"/>
              <a:cs typeface="Segoe UI" panose="020B0502040204020203" pitchFamily="34" charset="0"/>
            </a:endParaRPr>
          </a:p>
        </p:txBody>
      </p:sp>
      <p:graphicFrame>
        <p:nvGraphicFramePr>
          <p:cNvPr id="5" name="Diagram 4">
            <a:extLst>
              <a:ext uri="{FF2B5EF4-FFF2-40B4-BE49-F238E27FC236}">
                <a16:creationId xmlns:a16="http://schemas.microsoft.com/office/drawing/2014/main" id="{4D89A31E-3ED9-438D-B07F-2EEBD342A382}"/>
              </a:ext>
            </a:extLst>
          </p:cNvPr>
          <p:cNvGraphicFramePr/>
          <p:nvPr/>
        </p:nvGraphicFramePr>
        <p:xfrm>
          <a:off x="1" y="1"/>
          <a:ext cx="12191999"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5" name="TextBox 34">
            <a:extLst>
              <a:ext uri="{FF2B5EF4-FFF2-40B4-BE49-F238E27FC236}">
                <a16:creationId xmlns:a16="http://schemas.microsoft.com/office/drawing/2014/main" id="{D8A36C04-CF2E-4EE0-B76F-BAE0595A0599}"/>
              </a:ext>
            </a:extLst>
          </p:cNvPr>
          <p:cNvSpPr txBox="1"/>
          <p:nvPr/>
        </p:nvSpPr>
        <p:spPr>
          <a:xfrm>
            <a:off x="304799" y="103882"/>
            <a:ext cx="6480313" cy="584775"/>
          </a:xfrm>
          <a:prstGeom prst="rect">
            <a:avLst/>
          </a:prstGeom>
          <a:noFill/>
        </p:spPr>
        <p:txBody>
          <a:bodyPr wrap="square">
            <a:spAutoFit/>
          </a:bodyPr>
          <a:lstStyle/>
          <a:p>
            <a:r>
              <a:rPr lang="en-US" sz="3200" b="1" dirty="0">
                <a:latin typeface="Raleway"/>
              </a:rPr>
              <a:t>Starbucks product description</a:t>
            </a:r>
            <a:endParaRPr lang="en-US" sz="3200" b="1" dirty="0">
              <a:solidFill>
                <a:schemeClr val="bg2">
                  <a:lumMod val="10000"/>
                </a:schemeClr>
              </a:solidFill>
              <a:latin typeface="Raleway"/>
            </a:endParaRPr>
          </a:p>
        </p:txBody>
      </p:sp>
      <p:sp>
        <p:nvSpPr>
          <p:cNvPr id="36" name="Text Placeholder 5">
            <a:extLst>
              <a:ext uri="{FF2B5EF4-FFF2-40B4-BE49-F238E27FC236}">
                <a16:creationId xmlns:a16="http://schemas.microsoft.com/office/drawing/2014/main" id="{A02ABA2D-A341-4B1C-9D40-01703867C451}"/>
              </a:ext>
            </a:extLst>
          </p:cNvPr>
          <p:cNvSpPr txBox="1">
            <a:spLocks/>
          </p:cNvSpPr>
          <p:nvPr/>
        </p:nvSpPr>
        <p:spPr>
          <a:xfrm>
            <a:off x="134607" y="1359464"/>
            <a:ext cx="6480314" cy="528963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71500" indent="-571500">
              <a:buFont typeface="Wingdings" panose="05000000000000000000" pitchFamily="2" charset="2"/>
              <a:buChar char="Ø"/>
            </a:pPr>
            <a:r>
              <a:rPr lang="en-US" dirty="0">
                <a:latin typeface="Raleway"/>
              </a:rPr>
              <a:t>Starbucks is a retail company that deals with supply of coffee drinks around the world to its customers.</a:t>
            </a:r>
          </a:p>
          <a:p>
            <a:pPr marL="571500" indent="-571500">
              <a:buFont typeface="Wingdings" panose="05000000000000000000" pitchFamily="2" charset="2"/>
              <a:buChar char="Ø"/>
            </a:pPr>
            <a:r>
              <a:rPr lang="en-US" dirty="0">
                <a:latin typeface="Raleway"/>
              </a:rPr>
              <a:t>It is the largest coffeehouse in the world. </a:t>
            </a:r>
          </a:p>
        </p:txBody>
      </p:sp>
    </p:spTree>
    <p:extLst>
      <p:ext uri="{BB962C8B-B14F-4D97-AF65-F5344CB8AC3E}">
        <p14:creationId xmlns:p14="http://schemas.microsoft.com/office/powerpoint/2010/main" val="4019857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C9927-1DF5-4A56-9160-E8CFC830933F}"/>
              </a:ext>
            </a:extLst>
          </p:cNvPr>
          <p:cNvSpPr>
            <a:spLocks noGrp="1"/>
          </p:cNvSpPr>
          <p:nvPr>
            <p:ph type="title" idx="4294967295"/>
          </p:nvPr>
        </p:nvSpPr>
        <p:spPr>
          <a:xfrm>
            <a:off x="546100" y="571702"/>
            <a:ext cx="10515600" cy="609398"/>
          </a:xfrm>
        </p:spPr>
        <p:txBody>
          <a:bodyPr lIns="0" tIns="0" rIns="0" bIns="0">
            <a:spAutoFit/>
          </a:bodyPr>
          <a:lstStyle/>
          <a:p>
            <a:r>
              <a:rPr lang="en-US" dirty="0">
                <a:solidFill>
                  <a:schemeClr val="bg1"/>
                </a:solidFill>
                <a:latin typeface="Raleway"/>
              </a:rPr>
              <a:t>Agenda / Topics</a:t>
            </a:r>
            <a:endParaRPr lang="en-ID" dirty="0">
              <a:solidFill>
                <a:schemeClr val="bg1"/>
              </a:solidFill>
              <a:latin typeface="Raleway"/>
              <a:cs typeface="Segoe UI" panose="020B0502040204020203" pitchFamily="34" charset="0"/>
            </a:endParaRPr>
          </a:p>
        </p:txBody>
      </p:sp>
      <p:sp>
        <p:nvSpPr>
          <p:cNvPr id="70" name="TextBox 69">
            <a:extLst>
              <a:ext uri="{FF2B5EF4-FFF2-40B4-BE49-F238E27FC236}">
                <a16:creationId xmlns:a16="http://schemas.microsoft.com/office/drawing/2014/main" id="{3F077695-96F8-4F3C-A6E0-D475178A2D23}"/>
              </a:ext>
            </a:extLst>
          </p:cNvPr>
          <p:cNvSpPr txBox="1"/>
          <p:nvPr/>
        </p:nvSpPr>
        <p:spPr>
          <a:xfrm rot="16200000">
            <a:off x="11544219" y="5965265"/>
            <a:ext cx="525580" cy="169277"/>
          </a:xfrm>
          <a:prstGeom prst="rect">
            <a:avLst/>
          </a:prstGeom>
          <a:noFill/>
        </p:spPr>
        <p:txBody>
          <a:bodyPr wrap="square" lIns="0" tIns="0" rIns="0" bIns="0" rtlCol="0" anchor="ctr">
            <a:spAutoFit/>
          </a:bodyPr>
          <a:lstStyle/>
          <a:p>
            <a:pPr algn="l"/>
            <a:r>
              <a:rPr lang="en-US" sz="1100" b="1">
                <a:latin typeface="Segoe UI" panose="020B0502040204020203" pitchFamily="34" charset="0"/>
                <a:cs typeface="Segoe UI" panose="020B0502040204020203" pitchFamily="34" charset="0"/>
              </a:rPr>
              <a:t>P A G E</a:t>
            </a:r>
          </a:p>
        </p:txBody>
      </p:sp>
      <p:cxnSp>
        <p:nvCxnSpPr>
          <p:cNvPr id="71" name="Straight Connector 70">
            <a:extLst>
              <a:ext uri="{FF2B5EF4-FFF2-40B4-BE49-F238E27FC236}">
                <a16:creationId xmlns:a16="http://schemas.microsoft.com/office/drawing/2014/main" id="{7FDC2E7F-B94E-49A9-AD21-5B50D5E0E860}"/>
              </a:ext>
            </a:extLst>
          </p:cNvPr>
          <p:cNvCxnSpPr/>
          <p:nvPr/>
        </p:nvCxnSpPr>
        <p:spPr>
          <a:xfrm flipH="1">
            <a:off x="11807009" y="1841905"/>
            <a:ext cx="0" cy="2981319"/>
          </a:xfrm>
          <a:prstGeom prst="line">
            <a:avLst/>
          </a:prstGeom>
          <a:ln>
            <a:solidFill>
              <a:schemeClr val="accent1">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sp>
        <p:nvSpPr>
          <p:cNvPr id="72" name="Rectangle: Rounded Corners 71">
            <a:extLst>
              <a:ext uri="{FF2B5EF4-FFF2-40B4-BE49-F238E27FC236}">
                <a16:creationId xmlns:a16="http://schemas.microsoft.com/office/drawing/2014/main" id="{C06B4ABD-C9F4-4842-B06E-463D3A343F42}"/>
              </a:ext>
            </a:extLst>
          </p:cNvPr>
          <p:cNvSpPr/>
          <p:nvPr/>
        </p:nvSpPr>
        <p:spPr>
          <a:xfrm>
            <a:off x="11658603" y="5040898"/>
            <a:ext cx="296812" cy="603731"/>
          </a:xfrm>
          <a:prstGeom prst="roundRect">
            <a:avLst>
              <a:gd name="adj" fmla="val 50000"/>
            </a:avLst>
          </a:prstGeom>
          <a:gradFill flip="none" rotWithShape="1">
            <a:gsLst>
              <a:gs pos="0">
                <a:srgbClr val="F2C84B"/>
              </a:gs>
              <a:gs pos="100000">
                <a:srgbClr val="D49548"/>
              </a:gs>
            </a:gsLst>
            <a:lin ang="2700000" scaled="1"/>
          </a:gradFill>
          <a:ln w="9525">
            <a:no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ID">
              <a:solidFill>
                <a:schemeClr val="tx1"/>
              </a:solidFill>
            </a:endParaRPr>
          </a:p>
        </p:txBody>
      </p:sp>
      <p:sp>
        <p:nvSpPr>
          <p:cNvPr id="73" name="TextBox 72">
            <a:extLst>
              <a:ext uri="{FF2B5EF4-FFF2-40B4-BE49-F238E27FC236}">
                <a16:creationId xmlns:a16="http://schemas.microsoft.com/office/drawing/2014/main" id="{7D781FB2-7074-4DA1-984F-E960DCF96DA9}"/>
              </a:ext>
            </a:extLst>
          </p:cNvPr>
          <p:cNvSpPr txBox="1"/>
          <p:nvPr/>
        </p:nvSpPr>
        <p:spPr>
          <a:xfrm>
            <a:off x="11658600" y="5242289"/>
            <a:ext cx="296818" cy="184666"/>
          </a:xfrm>
          <a:prstGeom prst="rect">
            <a:avLst/>
          </a:prstGeom>
          <a:noFill/>
        </p:spPr>
        <p:txBody>
          <a:bodyPr wrap="square" lIns="0" tIns="0" rIns="0" bIns="0" rtlCol="0">
            <a:spAutoFit/>
          </a:bodyPr>
          <a:lstStyle/>
          <a:p>
            <a:pPr algn="ctr"/>
            <a:r>
              <a:rPr lang="en-US" sz="1200" b="1" dirty="0">
                <a:latin typeface="Segoe UI" panose="020B0502040204020203" pitchFamily="34" charset="0"/>
                <a:cs typeface="Segoe UI" panose="020B0502040204020203" pitchFamily="34" charset="0"/>
              </a:rPr>
              <a:t>0</a:t>
            </a:r>
            <a:fld id="{40876BFF-1584-4FA6-A406-00684317F9C8}" type="slidenum">
              <a:rPr lang="en-US" sz="1200" b="1" smtClean="0">
                <a:latin typeface="Segoe UI" panose="020B0502040204020203" pitchFamily="34" charset="0"/>
                <a:cs typeface="Segoe UI" panose="020B0502040204020203" pitchFamily="34" charset="0"/>
              </a:rPr>
              <a:pPr algn="ctr"/>
              <a:t>3</a:t>
            </a:fld>
            <a:endParaRPr lang="en-US" sz="1200" b="1" dirty="0">
              <a:latin typeface="Segoe UI" panose="020B0502040204020203" pitchFamily="34" charset="0"/>
              <a:cs typeface="Segoe UI" panose="020B0502040204020203" pitchFamily="34" charset="0"/>
            </a:endParaRPr>
          </a:p>
        </p:txBody>
      </p:sp>
      <p:graphicFrame>
        <p:nvGraphicFramePr>
          <p:cNvPr id="5" name="Diagram 4">
            <a:extLst>
              <a:ext uri="{FF2B5EF4-FFF2-40B4-BE49-F238E27FC236}">
                <a16:creationId xmlns:a16="http://schemas.microsoft.com/office/drawing/2014/main" id="{4D89A31E-3ED9-438D-B07F-2EEBD342A382}"/>
              </a:ext>
            </a:extLst>
          </p:cNvPr>
          <p:cNvGraphicFramePr/>
          <p:nvPr/>
        </p:nvGraphicFramePr>
        <p:xfrm>
          <a:off x="1" y="1"/>
          <a:ext cx="12191999"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5" name="TextBox 34">
            <a:extLst>
              <a:ext uri="{FF2B5EF4-FFF2-40B4-BE49-F238E27FC236}">
                <a16:creationId xmlns:a16="http://schemas.microsoft.com/office/drawing/2014/main" id="{D8A36C04-CF2E-4EE0-B76F-BAE0595A0599}"/>
              </a:ext>
            </a:extLst>
          </p:cNvPr>
          <p:cNvSpPr txBox="1"/>
          <p:nvPr/>
        </p:nvSpPr>
        <p:spPr>
          <a:xfrm>
            <a:off x="236582" y="306672"/>
            <a:ext cx="8401879" cy="584775"/>
          </a:xfrm>
          <a:prstGeom prst="rect">
            <a:avLst/>
          </a:prstGeom>
          <a:noFill/>
        </p:spPr>
        <p:txBody>
          <a:bodyPr wrap="square">
            <a:spAutoFit/>
          </a:bodyPr>
          <a:lstStyle/>
          <a:p>
            <a:r>
              <a:rPr lang="en-US" sz="3200" b="1" dirty="0">
                <a:latin typeface="Raleway"/>
              </a:rPr>
              <a:t>Starbucks product and customer range</a:t>
            </a:r>
            <a:endParaRPr lang="en-US" sz="3200" b="1" dirty="0">
              <a:solidFill>
                <a:schemeClr val="bg2">
                  <a:lumMod val="10000"/>
                </a:schemeClr>
              </a:solidFill>
              <a:latin typeface="Raleway"/>
            </a:endParaRPr>
          </a:p>
        </p:txBody>
      </p:sp>
      <p:sp>
        <p:nvSpPr>
          <p:cNvPr id="36" name="Text Placeholder 5">
            <a:extLst>
              <a:ext uri="{FF2B5EF4-FFF2-40B4-BE49-F238E27FC236}">
                <a16:creationId xmlns:a16="http://schemas.microsoft.com/office/drawing/2014/main" id="{A02ABA2D-A341-4B1C-9D40-01703867C451}"/>
              </a:ext>
            </a:extLst>
          </p:cNvPr>
          <p:cNvSpPr txBox="1">
            <a:spLocks/>
          </p:cNvSpPr>
          <p:nvPr/>
        </p:nvSpPr>
        <p:spPr>
          <a:xfrm>
            <a:off x="443725" y="1261694"/>
            <a:ext cx="5690140" cy="528963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Wingdings" panose="05000000000000000000" pitchFamily="2" charset="2"/>
              <a:buChar char="Ø"/>
            </a:pPr>
            <a:r>
              <a:rPr lang="en-US" sz="2200" dirty="0">
                <a:solidFill>
                  <a:schemeClr val="bg2">
                    <a:lumMod val="10000"/>
                  </a:schemeClr>
                </a:solidFill>
                <a:latin typeface="Raleway"/>
              </a:rPr>
              <a:t>Starbucks provide a greater product variety within each category. Customers believe that the product image and quality justify the purchase at a given price.</a:t>
            </a:r>
          </a:p>
          <a:p>
            <a:pPr marL="457200" indent="-457200">
              <a:buFont typeface="Wingdings" panose="05000000000000000000" pitchFamily="2" charset="2"/>
              <a:buChar char="Ø"/>
            </a:pPr>
            <a:r>
              <a:rPr lang="en-US" sz="2200" dirty="0">
                <a:solidFill>
                  <a:schemeClr val="bg2">
                    <a:lumMod val="10000"/>
                  </a:schemeClr>
                </a:solidFill>
                <a:latin typeface="Raleway"/>
              </a:rPr>
              <a:t>Number of range of customer growing as Starbucks has a strong brand image which customers associates it with high quality coffee and excellent customer care services.</a:t>
            </a:r>
          </a:p>
        </p:txBody>
      </p:sp>
    </p:spTree>
    <p:extLst>
      <p:ext uri="{BB962C8B-B14F-4D97-AF65-F5344CB8AC3E}">
        <p14:creationId xmlns:p14="http://schemas.microsoft.com/office/powerpoint/2010/main" val="42355663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ACAE949B-345F-4E39-A9F1-05F435DD0551}"/>
              </a:ext>
            </a:extLst>
          </p:cNvPr>
          <p:cNvPicPr>
            <a:picLocks noGrp="1" noChangeAspect="1"/>
          </p:cNvPicPr>
          <p:nvPr>
            <p:ph idx="1"/>
          </p:nvPr>
        </p:nvPicPr>
        <p:blipFill>
          <a:blip r:embed="rId2"/>
          <a:stretch>
            <a:fillRect/>
          </a:stretch>
        </p:blipFill>
        <p:spPr>
          <a:xfrm>
            <a:off x="6665495" y="1966770"/>
            <a:ext cx="5526505" cy="3006953"/>
          </a:xfrm>
          <a:prstGeom prst="rect">
            <a:avLst/>
          </a:prstGeom>
        </p:spPr>
      </p:pic>
      <p:sp>
        <p:nvSpPr>
          <p:cNvPr id="6" name="TextBox 5">
            <a:extLst>
              <a:ext uri="{FF2B5EF4-FFF2-40B4-BE49-F238E27FC236}">
                <a16:creationId xmlns:a16="http://schemas.microsoft.com/office/drawing/2014/main" id="{69AFE02B-467D-4994-AD09-14A178F8EDF4}"/>
              </a:ext>
            </a:extLst>
          </p:cNvPr>
          <p:cNvSpPr txBox="1"/>
          <p:nvPr/>
        </p:nvSpPr>
        <p:spPr>
          <a:xfrm>
            <a:off x="529389" y="1437127"/>
            <a:ext cx="6253413" cy="4524315"/>
          </a:xfrm>
          <a:prstGeom prst="rect">
            <a:avLst/>
          </a:prstGeom>
          <a:noFill/>
        </p:spPr>
        <p:txBody>
          <a:bodyPr wrap="square">
            <a:spAutoFit/>
          </a:bodyPr>
          <a:lstStyle/>
          <a:p>
            <a:pPr marL="457200" indent="-457200">
              <a:buFont typeface="Wingdings" panose="05000000000000000000" pitchFamily="2" charset="2"/>
              <a:buChar char="Ø"/>
            </a:pPr>
            <a:r>
              <a:rPr lang="en-US" sz="2400" dirty="0">
                <a:latin typeface="Raleway"/>
              </a:rPr>
              <a:t>The company sources out its beans from nearly 30000 farms around the world this involving countries such as Kenya, Colombia Guatemala, Tanzania, Brazil, Mexico and Saudi Arabia. </a:t>
            </a:r>
          </a:p>
          <a:p>
            <a:pPr marL="457200" indent="-457200">
              <a:buFont typeface="Wingdings" panose="05000000000000000000" pitchFamily="2" charset="2"/>
              <a:buChar char="Ø"/>
            </a:pPr>
            <a:r>
              <a:rPr lang="en-US" sz="2400" dirty="0">
                <a:latin typeface="Raleway"/>
              </a:rPr>
              <a:t>The beans are then collected and taken to the six Starbucks’ storage facilities that are centrally located which make it possible to deliver to 25000 stores in 69 countries.</a:t>
            </a:r>
          </a:p>
          <a:p>
            <a:pPr marL="457200" indent="-457200">
              <a:buFont typeface="Wingdings" panose="05000000000000000000" pitchFamily="2" charset="2"/>
              <a:buChar char="Ø"/>
            </a:pPr>
            <a:r>
              <a:rPr lang="en-US" sz="2400" dirty="0">
                <a:latin typeface="Raleway"/>
              </a:rPr>
              <a:t> This has helped the company to be able to reach their clients in time.</a:t>
            </a:r>
          </a:p>
        </p:txBody>
      </p:sp>
      <p:sp>
        <p:nvSpPr>
          <p:cNvPr id="8" name="TextBox 7">
            <a:extLst>
              <a:ext uri="{FF2B5EF4-FFF2-40B4-BE49-F238E27FC236}">
                <a16:creationId xmlns:a16="http://schemas.microsoft.com/office/drawing/2014/main" id="{7324C1A9-84C8-473B-B2E3-DD4493BCAEF7}"/>
              </a:ext>
            </a:extLst>
          </p:cNvPr>
          <p:cNvSpPr txBox="1"/>
          <p:nvPr/>
        </p:nvSpPr>
        <p:spPr>
          <a:xfrm>
            <a:off x="736933" y="213570"/>
            <a:ext cx="9742572" cy="1077218"/>
          </a:xfrm>
          <a:prstGeom prst="rect">
            <a:avLst/>
          </a:prstGeom>
          <a:noFill/>
        </p:spPr>
        <p:txBody>
          <a:bodyPr wrap="square">
            <a:spAutoFit/>
          </a:bodyPr>
          <a:lstStyle/>
          <a:p>
            <a:r>
              <a:rPr lang="en-US" sz="3200" b="1" dirty="0">
                <a:latin typeface="Raleway"/>
              </a:rPr>
              <a:t>Supply chain look like geographically &amp; what time does it take?</a:t>
            </a:r>
            <a:endParaRPr lang="en-US" sz="3200" b="1" dirty="0">
              <a:solidFill>
                <a:schemeClr val="bg2">
                  <a:lumMod val="10000"/>
                </a:schemeClr>
              </a:solidFill>
              <a:latin typeface="Raleway"/>
            </a:endParaRPr>
          </a:p>
        </p:txBody>
      </p:sp>
    </p:spTree>
    <p:extLst>
      <p:ext uri="{BB962C8B-B14F-4D97-AF65-F5344CB8AC3E}">
        <p14:creationId xmlns:p14="http://schemas.microsoft.com/office/powerpoint/2010/main" val="22705175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C9927-1DF5-4A56-9160-E8CFC830933F}"/>
              </a:ext>
            </a:extLst>
          </p:cNvPr>
          <p:cNvSpPr>
            <a:spLocks noGrp="1"/>
          </p:cNvSpPr>
          <p:nvPr>
            <p:ph type="title" idx="4294967295"/>
          </p:nvPr>
        </p:nvSpPr>
        <p:spPr>
          <a:xfrm>
            <a:off x="546100" y="571702"/>
            <a:ext cx="10515600" cy="609398"/>
          </a:xfrm>
        </p:spPr>
        <p:txBody>
          <a:bodyPr lIns="0" tIns="0" rIns="0" bIns="0">
            <a:spAutoFit/>
          </a:bodyPr>
          <a:lstStyle/>
          <a:p>
            <a:r>
              <a:rPr lang="en-US" dirty="0">
                <a:solidFill>
                  <a:schemeClr val="bg1"/>
                </a:solidFill>
                <a:latin typeface="Raleway"/>
              </a:rPr>
              <a:t>Agenda / Topics</a:t>
            </a:r>
            <a:endParaRPr lang="en-ID" dirty="0">
              <a:solidFill>
                <a:schemeClr val="bg1"/>
              </a:solidFill>
              <a:latin typeface="Raleway"/>
              <a:cs typeface="Segoe UI" panose="020B0502040204020203" pitchFamily="34" charset="0"/>
            </a:endParaRPr>
          </a:p>
        </p:txBody>
      </p:sp>
      <p:sp>
        <p:nvSpPr>
          <p:cNvPr id="70" name="TextBox 69">
            <a:extLst>
              <a:ext uri="{FF2B5EF4-FFF2-40B4-BE49-F238E27FC236}">
                <a16:creationId xmlns:a16="http://schemas.microsoft.com/office/drawing/2014/main" id="{3F077695-96F8-4F3C-A6E0-D475178A2D23}"/>
              </a:ext>
            </a:extLst>
          </p:cNvPr>
          <p:cNvSpPr txBox="1"/>
          <p:nvPr/>
        </p:nvSpPr>
        <p:spPr>
          <a:xfrm rot="16200000">
            <a:off x="11544219" y="5965265"/>
            <a:ext cx="525580" cy="169277"/>
          </a:xfrm>
          <a:prstGeom prst="rect">
            <a:avLst/>
          </a:prstGeom>
          <a:noFill/>
        </p:spPr>
        <p:txBody>
          <a:bodyPr wrap="square" lIns="0" tIns="0" rIns="0" bIns="0" rtlCol="0" anchor="ctr">
            <a:spAutoFit/>
          </a:bodyPr>
          <a:lstStyle/>
          <a:p>
            <a:pPr algn="l"/>
            <a:r>
              <a:rPr lang="en-US" sz="1100" b="1">
                <a:latin typeface="Segoe UI" panose="020B0502040204020203" pitchFamily="34" charset="0"/>
                <a:cs typeface="Segoe UI" panose="020B0502040204020203" pitchFamily="34" charset="0"/>
              </a:rPr>
              <a:t>P A G E</a:t>
            </a:r>
          </a:p>
        </p:txBody>
      </p:sp>
      <p:cxnSp>
        <p:nvCxnSpPr>
          <p:cNvPr id="71" name="Straight Connector 70">
            <a:extLst>
              <a:ext uri="{FF2B5EF4-FFF2-40B4-BE49-F238E27FC236}">
                <a16:creationId xmlns:a16="http://schemas.microsoft.com/office/drawing/2014/main" id="{7FDC2E7F-B94E-49A9-AD21-5B50D5E0E860}"/>
              </a:ext>
            </a:extLst>
          </p:cNvPr>
          <p:cNvCxnSpPr/>
          <p:nvPr/>
        </p:nvCxnSpPr>
        <p:spPr>
          <a:xfrm flipH="1">
            <a:off x="11807009" y="1841905"/>
            <a:ext cx="0" cy="2981319"/>
          </a:xfrm>
          <a:prstGeom prst="line">
            <a:avLst/>
          </a:prstGeom>
          <a:ln>
            <a:solidFill>
              <a:schemeClr val="accent1">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sp>
        <p:nvSpPr>
          <p:cNvPr id="72" name="Rectangle: Rounded Corners 71">
            <a:extLst>
              <a:ext uri="{FF2B5EF4-FFF2-40B4-BE49-F238E27FC236}">
                <a16:creationId xmlns:a16="http://schemas.microsoft.com/office/drawing/2014/main" id="{C06B4ABD-C9F4-4842-B06E-463D3A343F42}"/>
              </a:ext>
            </a:extLst>
          </p:cNvPr>
          <p:cNvSpPr/>
          <p:nvPr/>
        </p:nvSpPr>
        <p:spPr>
          <a:xfrm>
            <a:off x="11658603" y="5040898"/>
            <a:ext cx="296812" cy="603731"/>
          </a:xfrm>
          <a:prstGeom prst="roundRect">
            <a:avLst>
              <a:gd name="adj" fmla="val 50000"/>
            </a:avLst>
          </a:prstGeom>
          <a:gradFill flip="none" rotWithShape="1">
            <a:gsLst>
              <a:gs pos="0">
                <a:srgbClr val="F2C84B"/>
              </a:gs>
              <a:gs pos="100000">
                <a:srgbClr val="D49548"/>
              </a:gs>
            </a:gsLst>
            <a:lin ang="2700000" scaled="1"/>
          </a:gradFill>
          <a:ln w="9525">
            <a:no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ID">
              <a:solidFill>
                <a:schemeClr val="tx1"/>
              </a:solidFill>
            </a:endParaRPr>
          </a:p>
        </p:txBody>
      </p:sp>
      <p:sp>
        <p:nvSpPr>
          <p:cNvPr id="73" name="TextBox 72">
            <a:extLst>
              <a:ext uri="{FF2B5EF4-FFF2-40B4-BE49-F238E27FC236}">
                <a16:creationId xmlns:a16="http://schemas.microsoft.com/office/drawing/2014/main" id="{7D781FB2-7074-4DA1-984F-E960DCF96DA9}"/>
              </a:ext>
            </a:extLst>
          </p:cNvPr>
          <p:cNvSpPr txBox="1"/>
          <p:nvPr/>
        </p:nvSpPr>
        <p:spPr>
          <a:xfrm>
            <a:off x="11658600" y="5242289"/>
            <a:ext cx="296818" cy="184666"/>
          </a:xfrm>
          <a:prstGeom prst="rect">
            <a:avLst/>
          </a:prstGeom>
          <a:noFill/>
        </p:spPr>
        <p:txBody>
          <a:bodyPr wrap="square" lIns="0" tIns="0" rIns="0" bIns="0" rtlCol="0">
            <a:spAutoFit/>
          </a:bodyPr>
          <a:lstStyle/>
          <a:p>
            <a:pPr algn="ctr"/>
            <a:r>
              <a:rPr lang="en-US" sz="1200" b="1" dirty="0">
                <a:latin typeface="Segoe UI" panose="020B0502040204020203" pitchFamily="34" charset="0"/>
                <a:cs typeface="Segoe UI" panose="020B0502040204020203" pitchFamily="34" charset="0"/>
              </a:rPr>
              <a:t>0</a:t>
            </a:r>
            <a:fld id="{40876BFF-1584-4FA6-A406-00684317F9C8}" type="slidenum">
              <a:rPr lang="en-US" sz="1200" b="1" smtClean="0">
                <a:latin typeface="Segoe UI" panose="020B0502040204020203" pitchFamily="34" charset="0"/>
                <a:cs typeface="Segoe UI" panose="020B0502040204020203" pitchFamily="34" charset="0"/>
              </a:rPr>
              <a:pPr algn="ctr"/>
              <a:t>5</a:t>
            </a:fld>
            <a:endParaRPr lang="en-US" sz="1200" b="1" dirty="0">
              <a:latin typeface="Segoe UI" panose="020B0502040204020203" pitchFamily="34" charset="0"/>
              <a:cs typeface="Segoe UI" panose="020B0502040204020203" pitchFamily="34" charset="0"/>
            </a:endParaRPr>
          </a:p>
        </p:txBody>
      </p:sp>
      <p:graphicFrame>
        <p:nvGraphicFramePr>
          <p:cNvPr id="5" name="Diagram 4">
            <a:extLst>
              <a:ext uri="{FF2B5EF4-FFF2-40B4-BE49-F238E27FC236}">
                <a16:creationId xmlns:a16="http://schemas.microsoft.com/office/drawing/2014/main" id="{4D89A31E-3ED9-438D-B07F-2EEBD342A382}"/>
              </a:ext>
            </a:extLst>
          </p:cNvPr>
          <p:cNvGraphicFramePr/>
          <p:nvPr/>
        </p:nvGraphicFramePr>
        <p:xfrm>
          <a:off x="1" y="1"/>
          <a:ext cx="12191999"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5" name="TextBox 34">
            <a:extLst>
              <a:ext uri="{FF2B5EF4-FFF2-40B4-BE49-F238E27FC236}">
                <a16:creationId xmlns:a16="http://schemas.microsoft.com/office/drawing/2014/main" id="{D8A36C04-CF2E-4EE0-B76F-BAE0595A0599}"/>
              </a:ext>
            </a:extLst>
          </p:cNvPr>
          <p:cNvSpPr txBox="1"/>
          <p:nvPr/>
        </p:nvSpPr>
        <p:spPr>
          <a:xfrm>
            <a:off x="236582" y="60451"/>
            <a:ext cx="9145957" cy="461665"/>
          </a:xfrm>
          <a:prstGeom prst="rect">
            <a:avLst/>
          </a:prstGeom>
          <a:noFill/>
        </p:spPr>
        <p:txBody>
          <a:bodyPr wrap="square">
            <a:spAutoFit/>
          </a:bodyPr>
          <a:lstStyle/>
          <a:p>
            <a:r>
              <a:rPr lang="en-US" sz="2400" b="1" dirty="0">
                <a:latin typeface="Raleway"/>
              </a:rPr>
              <a:t>Supply chain &amp; logistic mean more than just a necessary cost</a:t>
            </a:r>
            <a:endParaRPr lang="en-US" sz="2400" b="1" dirty="0">
              <a:solidFill>
                <a:schemeClr val="bg2">
                  <a:lumMod val="10000"/>
                </a:schemeClr>
              </a:solidFill>
              <a:latin typeface="Raleway"/>
            </a:endParaRPr>
          </a:p>
        </p:txBody>
      </p:sp>
      <p:sp>
        <p:nvSpPr>
          <p:cNvPr id="36" name="Text Placeholder 5">
            <a:extLst>
              <a:ext uri="{FF2B5EF4-FFF2-40B4-BE49-F238E27FC236}">
                <a16:creationId xmlns:a16="http://schemas.microsoft.com/office/drawing/2014/main" id="{A02ABA2D-A341-4B1C-9D40-01703867C451}"/>
              </a:ext>
            </a:extLst>
          </p:cNvPr>
          <p:cNvSpPr txBox="1">
            <a:spLocks/>
          </p:cNvSpPr>
          <p:nvPr/>
        </p:nvSpPr>
        <p:spPr>
          <a:xfrm>
            <a:off x="161110" y="938511"/>
            <a:ext cx="6415997" cy="528963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Wingdings" panose="05000000000000000000" pitchFamily="2" charset="2"/>
              <a:buChar char="Ø"/>
            </a:pPr>
            <a:r>
              <a:rPr lang="en-US" sz="2400" dirty="0">
                <a:latin typeface="Raleway"/>
              </a:rPr>
              <a:t>Being a supply chain company, Starbucks logistics is essential to the delivery of the product as many customers would wish to have their coffee delivered to the in time thus it not a necessary cost but also an important aspect to the smooth running of the business.</a:t>
            </a:r>
          </a:p>
          <a:p>
            <a:pPr marL="457200" indent="-457200">
              <a:buFont typeface="Wingdings" panose="05000000000000000000" pitchFamily="2" charset="2"/>
              <a:buChar char="Ø"/>
            </a:pPr>
            <a:r>
              <a:rPr lang="en-US" sz="2400" dirty="0">
                <a:latin typeface="Raleway"/>
              </a:rPr>
              <a:t>As the product is also delivered to the consumers, it gives the company an advantageous opportunity from the customers  as most prefer being brought their coffee to where they are rather than going to buy it from a stall.</a:t>
            </a:r>
          </a:p>
        </p:txBody>
      </p:sp>
    </p:spTree>
    <p:extLst>
      <p:ext uri="{BB962C8B-B14F-4D97-AF65-F5344CB8AC3E}">
        <p14:creationId xmlns:p14="http://schemas.microsoft.com/office/powerpoint/2010/main" val="4884928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C9927-1DF5-4A56-9160-E8CFC830933F}"/>
              </a:ext>
            </a:extLst>
          </p:cNvPr>
          <p:cNvSpPr>
            <a:spLocks noGrp="1"/>
          </p:cNvSpPr>
          <p:nvPr>
            <p:ph type="title" idx="4294967295"/>
          </p:nvPr>
        </p:nvSpPr>
        <p:spPr>
          <a:xfrm>
            <a:off x="546100" y="571702"/>
            <a:ext cx="10515600" cy="609398"/>
          </a:xfrm>
        </p:spPr>
        <p:txBody>
          <a:bodyPr lIns="0" tIns="0" rIns="0" bIns="0">
            <a:spAutoFit/>
          </a:bodyPr>
          <a:lstStyle/>
          <a:p>
            <a:r>
              <a:rPr lang="en-US" dirty="0">
                <a:solidFill>
                  <a:schemeClr val="bg1"/>
                </a:solidFill>
                <a:latin typeface="Raleway"/>
              </a:rPr>
              <a:t>Agenda / Topics</a:t>
            </a:r>
            <a:endParaRPr lang="en-ID" dirty="0">
              <a:solidFill>
                <a:schemeClr val="bg1"/>
              </a:solidFill>
              <a:latin typeface="Raleway"/>
              <a:cs typeface="Segoe UI" panose="020B0502040204020203" pitchFamily="34" charset="0"/>
            </a:endParaRPr>
          </a:p>
        </p:txBody>
      </p:sp>
      <p:sp>
        <p:nvSpPr>
          <p:cNvPr id="70" name="TextBox 69">
            <a:extLst>
              <a:ext uri="{FF2B5EF4-FFF2-40B4-BE49-F238E27FC236}">
                <a16:creationId xmlns:a16="http://schemas.microsoft.com/office/drawing/2014/main" id="{3F077695-96F8-4F3C-A6E0-D475178A2D23}"/>
              </a:ext>
            </a:extLst>
          </p:cNvPr>
          <p:cNvSpPr txBox="1"/>
          <p:nvPr/>
        </p:nvSpPr>
        <p:spPr>
          <a:xfrm rot="16200000">
            <a:off x="11544219" y="5965265"/>
            <a:ext cx="525580" cy="169277"/>
          </a:xfrm>
          <a:prstGeom prst="rect">
            <a:avLst/>
          </a:prstGeom>
          <a:noFill/>
        </p:spPr>
        <p:txBody>
          <a:bodyPr wrap="square" lIns="0" tIns="0" rIns="0" bIns="0" rtlCol="0" anchor="ctr">
            <a:spAutoFit/>
          </a:bodyPr>
          <a:lstStyle/>
          <a:p>
            <a:pPr algn="l"/>
            <a:r>
              <a:rPr lang="en-US" sz="1100" b="1">
                <a:latin typeface="Segoe UI" panose="020B0502040204020203" pitchFamily="34" charset="0"/>
                <a:cs typeface="Segoe UI" panose="020B0502040204020203" pitchFamily="34" charset="0"/>
              </a:rPr>
              <a:t>P A G E</a:t>
            </a:r>
          </a:p>
        </p:txBody>
      </p:sp>
      <p:cxnSp>
        <p:nvCxnSpPr>
          <p:cNvPr id="71" name="Straight Connector 70">
            <a:extLst>
              <a:ext uri="{FF2B5EF4-FFF2-40B4-BE49-F238E27FC236}">
                <a16:creationId xmlns:a16="http://schemas.microsoft.com/office/drawing/2014/main" id="{7FDC2E7F-B94E-49A9-AD21-5B50D5E0E860}"/>
              </a:ext>
            </a:extLst>
          </p:cNvPr>
          <p:cNvCxnSpPr/>
          <p:nvPr/>
        </p:nvCxnSpPr>
        <p:spPr>
          <a:xfrm flipH="1">
            <a:off x="11807009" y="1841905"/>
            <a:ext cx="0" cy="2981319"/>
          </a:xfrm>
          <a:prstGeom prst="line">
            <a:avLst/>
          </a:prstGeom>
          <a:ln>
            <a:solidFill>
              <a:schemeClr val="accent1">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sp>
        <p:nvSpPr>
          <p:cNvPr id="72" name="Rectangle: Rounded Corners 71">
            <a:extLst>
              <a:ext uri="{FF2B5EF4-FFF2-40B4-BE49-F238E27FC236}">
                <a16:creationId xmlns:a16="http://schemas.microsoft.com/office/drawing/2014/main" id="{C06B4ABD-C9F4-4842-B06E-463D3A343F42}"/>
              </a:ext>
            </a:extLst>
          </p:cNvPr>
          <p:cNvSpPr/>
          <p:nvPr/>
        </p:nvSpPr>
        <p:spPr>
          <a:xfrm>
            <a:off x="11658603" y="5040898"/>
            <a:ext cx="296812" cy="603731"/>
          </a:xfrm>
          <a:prstGeom prst="roundRect">
            <a:avLst>
              <a:gd name="adj" fmla="val 50000"/>
            </a:avLst>
          </a:prstGeom>
          <a:gradFill flip="none" rotWithShape="1">
            <a:gsLst>
              <a:gs pos="0">
                <a:srgbClr val="F2C84B"/>
              </a:gs>
              <a:gs pos="100000">
                <a:srgbClr val="D49548"/>
              </a:gs>
            </a:gsLst>
            <a:lin ang="2700000" scaled="1"/>
          </a:gradFill>
          <a:ln w="9525">
            <a:no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ID">
              <a:solidFill>
                <a:schemeClr val="tx1"/>
              </a:solidFill>
            </a:endParaRPr>
          </a:p>
        </p:txBody>
      </p:sp>
      <p:sp>
        <p:nvSpPr>
          <p:cNvPr id="73" name="TextBox 72">
            <a:extLst>
              <a:ext uri="{FF2B5EF4-FFF2-40B4-BE49-F238E27FC236}">
                <a16:creationId xmlns:a16="http://schemas.microsoft.com/office/drawing/2014/main" id="{7D781FB2-7074-4DA1-984F-E960DCF96DA9}"/>
              </a:ext>
            </a:extLst>
          </p:cNvPr>
          <p:cNvSpPr txBox="1"/>
          <p:nvPr/>
        </p:nvSpPr>
        <p:spPr>
          <a:xfrm>
            <a:off x="11658600" y="5242289"/>
            <a:ext cx="296818" cy="184666"/>
          </a:xfrm>
          <a:prstGeom prst="rect">
            <a:avLst/>
          </a:prstGeom>
          <a:noFill/>
        </p:spPr>
        <p:txBody>
          <a:bodyPr wrap="square" lIns="0" tIns="0" rIns="0" bIns="0" rtlCol="0">
            <a:spAutoFit/>
          </a:bodyPr>
          <a:lstStyle/>
          <a:p>
            <a:pPr algn="ctr"/>
            <a:r>
              <a:rPr lang="en-US" sz="1200" b="1" dirty="0">
                <a:latin typeface="Segoe UI" panose="020B0502040204020203" pitchFamily="34" charset="0"/>
                <a:cs typeface="Segoe UI" panose="020B0502040204020203" pitchFamily="34" charset="0"/>
              </a:rPr>
              <a:t>0</a:t>
            </a:r>
            <a:fld id="{40876BFF-1584-4FA6-A406-00684317F9C8}" type="slidenum">
              <a:rPr lang="en-US" sz="1200" b="1" smtClean="0">
                <a:latin typeface="Segoe UI" panose="020B0502040204020203" pitchFamily="34" charset="0"/>
                <a:cs typeface="Segoe UI" panose="020B0502040204020203" pitchFamily="34" charset="0"/>
              </a:rPr>
              <a:pPr algn="ctr"/>
              <a:t>6</a:t>
            </a:fld>
            <a:endParaRPr lang="en-US" sz="1200" b="1" dirty="0">
              <a:latin typeface="Segoe UI" panose="020B0502040204020203" pitchFamily="34" charset="0"/>
              <a:cs typeface="Segoe UI" panose="020B0502040204020203" pitchFamily="34" charset="0"/>
            </a:endParaRPr>
          </a:p>
        </p:txBody>
      </p:sp>
      <p:graphicFrame>
        <p:nvGraphicFramePr>
          <p:cNvPr id="5" name="Diagram 4">
            <a:extLst>
              <a:ext uri="{FF2B5EF4-FFF2-40B4-BE49-F238E27FC236}">
                <a16:creationId xmlns:a16="http://schemas.microsoft.com/office/drawing/2014/main" id="{4D89A31E-3ED9-438D-B07F-2EEBD342A382}"/>
              </a:ext>
            </a:extLst>
          </p:cNvPr>
          <p:cNvGraphicFramePr/>
          <p:nvPr/>
        </p:nvGraphicFramePr>
        <p:xfrm>
          <a:off x="1" y="1"/>
          <a:ext cx="12191999"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5" name="TextBox 34">
            <a:extLst>
              <a:ext uri="{FF2B5EF4-FFF2-40B4-BE49-F238E27FC236}">
                <a16:creationId xmlns:a16="http://schemas.microsoft.com/office/drawing/2014/main" id="{D8A36C04-CF2E-4EE0-B76F-BAE0595A0599}"/>
              </a:ext>
            </a:extLst>
          </p:cNvPr>
          <p:cNvSpPr txBox="1"/>
          <p:nvPr/>
        </p:nvSpPr>
        <p:spPr>
          <a:xfrm>
            <a:off x="236582" y="60451"/>
            <a:ext cx="9145957" cy="830997"/>
          </a:xfrm>
          <a:prstGeom prst="rect">
            <a:avLst/>
          </a:prstGeom>
          <a:noFill/>
        </p:spPr>
        <p:txBody>
          <a:bodyPr wrap="square">
            <a:spAutoFit/>
          </a:bodyPr>
          <a:lstStyle/>
          <a:p>
            <a:r>
              <a:rPr lang="en-US" sz="2400" b="1" dirty="0">
                <a:latin typeface="Raleway"/>
              </a:rPr>
              <a:t>Delivery time from the supplier to the company to the customer</a:t>
            </a:r>
            <a:endParaRPr lang="en-US" sz="2400" b="1" dirty="0">
              <a:solidFill>
                <a:schemeClr val="bg2">
                  <a:lumMod val="10000"/>
                </a:schemeClr>
              </a:solidFill>
              <a:latin typeface="Raleway"/>
            </a:endParaRPr>
          </a:p>
        </p:txBody>
      </p:sp>
      <p:sp>
        <p:nvSpPr>
          <p:cNvPr id="36" name="Text Placeholder 5">
            <a:extLst>
              <a:ext uri="{FF2B5EF4-FFF2-40B4-BE49-F238E27FC236}">
                <a16:creationId xmlns:a16="http://schemas.microsoft.com/office/drawing/2014/main" id="{A02ABA2D-A341-4B1C-9D40-01703867C451}"/>
              </a:ext>
            </a:extLst>
          </p:cNvPr>
          <p:cNvSpPr txBox="1">
            <a:spLocks/>
          </p:cNvSpPr>
          <p:nvPr/>
        </p:nvSpPr>
        <p:spPr>
          <a:xfrm>
            <a:off x="236583" y="1402699"/>
            <a:ext cx="4777654" cy="528963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1200"/>
              </a:spcAft>
              <a:buFont typeface="Wingdings" panose="05000000000000000000" pitchFamily="2" charset="2"/>
              <a:buChar char="Ø"/>
            </a:pPr>
            <a:r>
              <a:rPr lang="en-US" sz="2400" dirty="0">
                <a:latin typeface="Raleway"/>
              </a:rPr>
              <a:t>The delivery from the supplier to the company usually done daily basis and with a tie of 48hours</a:t>
            </a:r>
          </a:p>
        </p:txBody>
      </p:sp>
      <p:pic>
        <p:nvPicPr>
          <p:cNvPr id="7" name="Picture 6">
            <a:extLst>
              <a:ext uri="{FF2B5EF4-FFF2-40B4-BE49-F238E27FC236}">
                <a16:creationId xmlns:a16="http://schemas.microsoft.com/office/drawing/2014/main" id="{EE4724B3-69A4-4A52-B9F2-E1C3F99B9247}"/>
              </a:ext>
            </a:extLst>
          </p:cNvPr>
          <p:cNvPicPr>
            <a:picLocks noChangeAspect="1"/>
          </p:cNvPicPr>
          <p:nvPr/>
        </p:nvPicPr>
        <p:blipFill>
          <a:blip r:embed="rId8"/>
          <a:stretch>
            <a:fillRect/>
          </a:stretch>
        </p:blipFill>
        <p:spPr>
          <a:xfrm>
            <a:off x="5116877" y="1095035"/>
            <a:ext cx="5966743" cy="4475057"/>
          </a:xfrm>
          <a:prstGeom prst="rect">
            <a:avLst/>
          </a:prstGeom>
        </p:spPr>
      </p:pic>
    </p:spTree>
    <p:extLst>
      <p:ext uri="{BB962C8B-B14F-4D97-AF65-F5344CB8AC3E}">
        <p14:creationId xmlns:p14="http://schemas.microsoft.com/office/powerpoint/2010/main" val="7045233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C9927-1DF5-4A56-9160-E8CFC830933F}"/>
              </a:ext>
            </a:extLst>
          </p:cNvPr>
          <p:cNvSpPr>
            <a:spLocks noGrp="1"/>
          </p:cNvSpPr>
          <p:nvPr>
            <p:ph type="title" idx="4294967295"/>
          </p:nvPr>
        </p:nvSpPr>
        <p:spPr>
          <a:xfrm>
            <a:off x="546100" y="571702"/>
            <a:ext cx="10515600" cy="609398"/>
          </a:xfrm>
        </p:spPr>
        <p:txBody>
          <a:bodyPr lIns="0" tIns="0" rIns="0" bIns="0">
            <a:spAutoFit/>
          </a:bodyPr>
          <a:lstStyle/>
          <a:p>
            <a:r>
              <a:rPr lang="en-US" dirty="0">
                <a:solidFill>
                  <a:schemeClr val="bg1"/>
                </a:solidFill>
                <a:latin typeface="Raleway"/>
              </a:rPr>
              <a:t>Agenda / Topics</a:t>
            </a:r>
            <a:endParaRPr lang="en-ID" dirty="0">
              <a:solidFill>
                <a:schemeClr val="bg1"/>
              </a:solidFill>
              <a:latin typeface="Raleway"/>
              <a:cs typeface="Segoe UI" panose="020B0502040204020203" pitchFamily="34" charset="0"/>
            </a:endParaRPr>
          </a:p>
        </p:txBody>
      </p:sp>
      <p:sp>
        <p:nvSpPr>
          <p:cNvPr id="70" name="TextBox 69">
            <a:extLst>
              <a:ext uri="{FF2B5EF4-FFF2-40B4-BE49-F238E27FC236}">
                <a16:creationId xmlns:a16="http://schemas.microsoft.com/office/drawing/2014/main" id="{3F077695-96F8-4F3C-A6E0-D475178A2D23}"/>
              </a:ext>
            </a:extLst>
          </p:cNvPr>
          <p:cNvSpPr txBox="1"/>
          <p:nvPr/>
        </p:nvSpPr>
        <p:spPr>
          <a:xfrm rot="16200000">
            <a:off x="11544219" y="5965265"/>
            <a:ext cx="525580" cy="169277"/>
          </a:xfrm>
          <a:prstGeom prst="rect">
            <a:avLst/>
          </a:prstGeom>
          <a:noFill/>
        </p:spPr>
        <p:txBody>
          <a:bodyPr wrap="square" lIns="0" tIns="0" rIns="0" bIns="0" rtlCol="0" anchor="ctr">
            <a:spAutoFit/>
          </a:bodyPr>
          <a:lstStyle/>
          <a:p>
            <a:pPr algn="l"/>
            <a:r>
              <a:rPr lang="en-US" sz="1100" b="1">
                <a:latin typeface="Segoe UI" panose="020B0502040204020203" pitchFamily="34" charset="0"/>
                <a:cs typeface="Segoe UI" panose="020B0502040204020203" pitchFamily="34" charset="0"/>
              </a:rPr>
              <a:t>P A G E</a:t>
            </a:r>
          </a:p>
        </p:txBody>
      </p:sp>
      <p:cxnSp>
        <p:nvCxnSpPr>
          <p:cNvPr id="71" name="Straight Connector 70">
            <a:extLst>
              <a:ext uri="{FF2B5EF4-FFF2-40B4-BE49-F238E27FC236}">
                <a16:creationId xmlns:a16="http://schemas.microsoft.com/office/drawing/2014/main" id="{7FDC2E7F-B94E-49A9-AD21-5B50D5E0E860}"/>
              </a:ext>
            </a:extLst>
          </p:cNvPr>
          <p:cNvCxnSpPr/>
          <p:nvPr/>
        </p:nvCxnSpPr>
        <p:spPr>
          <a:xfrm flipH="1">
            <a:off x="11807009" y="1841905"/>
            <a:ext cx="0" cy="2981319"/>
          </a:xfrm>
          <a:prstGeom prst="line">
            <a:avLst/>
          </a:prstGeom>
          <a:ln>
            <a:solidFill>
              <a:schemeClr val="accent1">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sp>
        <p:nvSpPr>
          <p:cNvPr id="72" name="Rectangle: Rounded Corners 71">
            <a:extLst>
              <a:ext uri="{FF2B5EF4-FFF2-40B4-BE49-F238E27FC236}">
                <a16:creationId xmlns:a16="http://schemas.microsoft.com/office/drawing/2014/main" id="{C06B4ABD-C9F4-4842-B06E-463D3A343F42}"/>
              </a:ext>
            </a:extLst>
          </p:cNvPr>
          <p:cNvSpPr/>
          <p:nvPr/>
        </p:nvSpPr>
        <p:spPr>
          <a:xfrm>
            <a:off x="11658603" y="5040898"/>
            <a:ext cx="296812" cy="603731"/>
          </a:xfrm>
          <a:prstGeom prst="roundRect">
            <a:avLst>
              <a:gd name="adj" fmla="val 50000"/>
            </a:avLst>
          </a:prstGeom>
          <a:gradFill flip="none" rotWithShape="1">
            <a:gsLst>
              <a:gs pos="0">
                <a:srgbClr val="F2C84B"/>
              </a:gs>
              <a:gs pos="100000">
                <a:srgbClr val="D49548"/>
              </a:gs>
            </a:gsLst>
            <a:lin ang="2700000" scaled="1"/>
          </a:gradFill>
          <a:ln w="9525">
            <a:no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ID">
              <a:solidFill>
                <a:schemeClr val="tx1"/>
              </a:solidFill>
            </a:endParaRPr>
          </a:p>
        </p:txBody>
      </p:sp>
      <p:sp>
        <p:nvSpPr>
          <p:cNvPr id="73" name="TextBox 72">
            <a:extLst>
              <a:ext uri="{FF2B5EF4-FFF2-40B4-BE49-F238E27FC236}">
                <a16:creationId xmlns:a16="http://schemas.microsoft.com/office/drawing/2014/main" id="{7D781FB2-7074-4DA1-984F-E960DCF96DA9}"/>
              </a:ext>
            </a:extLst>
          </p:cNvPr>
          <p:cNvSpPr txBox="1"/>
          <p:nvPr/>
        </p:nvSpPr>
        <p:spPr>
          <a:xfrm>
            <a:off x="11658600" y="5242289"/>
            <a:ext cx="296818" cy="184666"/>
          </a:xfrm>
          <a:prstGeom prst="rect">
            <a:avLst/>
          </a:prstGeom>
          <a:noFill/>
        </p:spPr>
        <p:txBody>
          <a:bodyPr wrap="square" lIns="0" tIns="0" rIns="0" bIns="0" rtlCol="0">
            <a:spAutoFit/>
          </a:bodyPr>
          <a:lstStyle/>
          <a:p>
            <a:pPr algn="ctr"/>
            <a:r>
              <a:rPr lang="en-US" sz="1200" b="1" dirty="0">
                <a:latin typeface="Segoe UI" panose="020B0502040204020203" pitchFamily="34" charset="0"/>
                <a:cs typeface="Segoe UI" panose="020B0502040204020203" pitchFamily="34" charset="0"/>
              </a:rPr>
              <a:t>0</a:t>
            </a:r>
            <a:fld id="{40876BFF-1584-4FA6-A406-00684317F9C8}" type="slidenum">
              <a:rPr lang="en-US" sz="1200" b="1" smtClean="0">
                <a:latin typeface="Segoe UI" panose="020B0502040204020203" pitchFamily="34" charset="0"/>
                <a:cs typeface="Segoe UI" panose="020B0502040204020203" pitchFamily="34" charset="0"/>
              </a:rPr>
              <a:pPr algn="ctr"/>
              <a:t>7</a:t>
            </a:fld>
            <a:endParaRPr lang="en-US" sz="1200" b="1" dirty="0">
              <a:latin typeface="Segoe UI" panose="020B0502040204020203" pitchFamily="34" charset="0"/>
              <a:cs typeface="Segoe UI" panose="020B0502040204020203" pitchFamily="34" charset="0"/>
            </a:endParaRPr>
          </a:p>
        </p:txBody>
      </p:sp>
      <p:graphicFrame>
        <p:nvGraphicFramePr>
          <p:cNvPr id="5" name="Diagram 4">
            <a:extLst>
              <a:ext uri="{FF2B5EF4-FFF2-40B4-BE49-F238E27FC236}">
                <a16:creationId xmlns:a16="http://schemas.microsoft.com/office/drawing/2014/main" id="{4D89A31E-3ED9-438D-B07F-2EEBD342A382}"/>
              </a:ext>
            </a:extLst>
          </p:cNvPr>
          <p:cNvGraphicFramePr/>
          <p:nvPr/>
        </p:nvGraphicFramePr>
        <p:xfrm>
          <a:off x="1" y="1"/>
          <a:ext cx="12191999"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5" name="TextBox 34">
            <a:extLst>
              <a:ext uri="{FF2B5EF4-FFF2-40B4-BE49-F238E27FC236}">
                <a16:creationId xmlns:a16="http://schemas.microsoft.com/office/drawing/2014/main" id="{D8A36C04-CF2E-4EE0-B76F-BAE0595A0599}"/>
              </a:ext>
            </a:extLst>
          </p:cNvPr>
          <p:cNvSpPr txBox="1"/>
          <p:nvPr/>
        </p:nvSpPr>
        <p:spPr>
          <a:xfrm>
            <a:off x="304799" y="103882"/>
            <a:ext cx="10524517" cy="584775"/>
          </a:xfrm>
          <a:prstGeom prst="rect">
            <a:avLst/>
          </a:prstGeom>
          <a:noFill/>
        </p:spPr>
        <p:txBody>
          <a:bodyPr wrap="square">
            <a:spAutoFit/>
          </a:bodyPr>
          <a:lstStyle/>
          <a:p>
            <a:r>
              <a:rPr lang="en-US" sz="3200" b="1" dirty="0">
                <a:latin typeface="Raleway"/>
              </a:rPr>
              <a:t>Quality of logistics through “perfect order” metric</a:t>
            </a:r>
          </a:p>
        </p:txBody>
      </p:sp>
      <p:sp>
        <p:nvSpPr>
          <p:cNvPr id="36" name="Text Placeholder 5">
            <a:extLst>
              <a:ext uri="{FF2B5EF4-FFF2-40B4-BE49-F238E27FC236}">
                <a16:creationId xmlns:a16="http://schemas.microsoft.com/office/drawing/2014/main" id="{A02ABA2D-A341-4B1C-9D40-01703867C451}"/>
              </a:ext>
            </a:extLst>
          </p:cNvPr>
          <p:cNvSpPr txBox="1">
            <a:spLocks/>
          </p:cNvSpPr>
          <p:nvPr/>
        </p:nvSpPr>
        <p:spPr>
          <a:xfrm>
            <a:off x="304799" y="1015548"/>
            <a:ext cx="6548525" cy="3599316"/>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en-US" sz="2000" dirty="0">
                <a:latin typeface="Raleway"/>
              </a:rPr>
              <a:t>Since 2000 the company has offered fair trade which can be rate to 80% </a:t>
            </a:r>
          </a:p>
          <a:p>
            <a:pPr>
              <a:buFont typeface="Wingdings" panose="05000000000000000000" pitchFamily="2" charset="2"/>
              <a:buChar char="Ø"/>
            </a:pPr>
            <a:r>
              <a:rPr lang="en-US" sz="2000" dirty="0">
                <a:latin typeface="Raleway"/>
              </a:rPr>
              <a:t>Starbucks coffee is supplied in time with a percentage of </a:t>
            </a:r>
            <a:r>
              <a:rPr lang="en-US" sz="2000" dirty="0">
                <a:highlight>
                  <a:srgbClr val="FFFF00"/>
                </a:highlight>
                <a:latin typeface="Raleway"/>
              </a:rPr>
              <a:t>94% delivery on time </a:t>
            </a:r>
            <a:r>
              <a:rPr lang="en-US" sz="2000" dirty="0">
                <a:latin typeface="Raleway"/>
              </a:rPr>
              <a:t>whereby the </a:t>
            </a:r>
            <a:r>
              <a:rPr lang="en-US" sz="2000" dirty="0">
                <a:highlight>
                  <a:srgbClr val="FFFF00"/>
                </a:highlight>
                <a:latin typeface="Raleway"/>
              </a:rPr>
              <a:t>6% left</a:t>
            </a:r>
            <a:r>
              <a:rPr lang="en-US" sz="2000" dirty="0">
                <a:latin typeface="Raleway"/>
              </a:rPr>
              <a:t> is due any transport issues that are maybe caused by external factors. </a:t>
            </a:r>
          </a:p>
          <a:p>
            <a:pPr>
              <a:buFont typeface="Wingdings" panose="05000000000000000000" pitchFamily="2" charset="2"/>
              <a:buChar char="Ø"/>
            </a:pPr>
            <a:r>
              <a:rPr lang="en-US" sz="2000" dirty="0">
                <a:latin typeface="Raleway"/>
              </a:rPr>
              <a:t>The quality of products delivered to customers are always the company's top priority however it doesn’t mean there are not laybacks in the business thereby </a:t>
            </a:r>
            <a:r>
              <a:rPr lang="en-US" sz="2000" dirty="0">
                <a:highlight>
                  <a:srgbClr val="FFFF00"/>
                </a:highlight>
                <a:latin typeface="Raleway"/>
              </a:rPr>
              <a:t>the company percentage of coffee delivered without damage is 98% or 9 on a scale rate o 1-10</a:t>
            </a:r>
          </a:p>
          <a:p>
            <a:pPr>
              <a:buFont typeface="Wingdings" panose="05000000000000000000" pitchFamily="2" charset="2"/>
              <a:buChar char="Ø"/>
            </a:pPr>
            <a:r>
              <a:rPr lang="en-US" sz="2000" dirty="0">
                <a:latin typeface="Raleway"/>
              </a:rPr>
              <a:t>The quantity delivered is always the exact a requested by the customers hence a percentage of 100%</a:t>
            </a:r>
          </a:p>
        </p:txBody>
      </p:sp>
    </p:spTree>
    <p:extLst>
      <p:ext uri="{BB962C8B-B14F-4D97-AF65-F5344CB8AC3E}">
        <p14:creationId xmlns:p14="http://schemas.microsoft.com/office/powerpoint/2010/main" val="34658039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C9927-1DF5-4A56-9160-E8CFC830933F}"/>
              </a:ext>
            </a:extLst>
          </p:cNvPr>
          <p:cNvSpPr>
            <a:spLocks noGrp="1"/>
          </p:cNvSpPr>
          <p:nvPr>
            <p:ph type="title" idx="4294967295"/>
          </p:nvPr>
        </p:nvSpPr>
        <p:spPr>
          <a:xfrm>
            <a:off x="546100" y="571702"/>
            <a:ext cx="10515600" cy="609398"/>
          </a:xfrm>
        </p:spPr>
        <p:txBody>
          <a:bodyPr lIns="0" tIns="0" rIns="0" bIns="0">
            <a:spAutoFit/>
          </a:bodyPr>
          <a:lstStyle/>
          <a:p>
            <a:r>
              <a:rPr lang="en-US" dirty="0">
                <a:solidFill>
                  <a:schemeClr val="bg1"/>
                </a:solidFill>
                <a:latin typeface="Raleway"/>
              </a:rPr>
              <a:t>Agenda / Topics</a:t>
            </a:r>
            <a:endParaRPr lang="en-ID" dirty="0">
              <a:solidFill>
                <a:schemeClr val="bg1"/>
              </a:solidFill>
              <a:latin typeface="Raleway"/>
              <a:cs typeface="Segoe UI" panose="020B0502040204020203" pitchFamily="34" charset="0"/>
            </a:endParaRPr>
          </a:p>
        </p:txBody>
      </p:sp>
      <p:sp>
        <p:nvSpPr>
          <p:cNvPr id="70" name="TextBox 69">
            <a:extLst>
              <a:ext uri="{FF2B5EF4-FFF2-40B4-BE49-F238E27FC236}">
                <a16:creationId xmlns:a16="http://schemas.microsoft.com/office/drawing/2014/main" id="{3F077695-96F8-4F3C-A6E0-D475178A2D23}"/>
              </a:ext>
            </a:extLst>
          </p:cNvPr>
          <p:cNvSpPr txBox="1"/>
          <p:nvPr/>
        </p:nvSpPr>
        <p:spPr>
          <a:xfrm rot="16200000">
            <a:off x="11544219" y="5965265"/>
            <a:ext cx="525580" cy="169277"/>
          </a:xfrm>
          <a:prstGeom prst="rect">
            <a:avLst/>
          </a:prstGeom>
          <a:noFill/>
        </p:spPr>
        <p:txBody>
          <a:bodyPr wrap="square" lIns="0" tIns="0" rIns="0" bIns="0" rtlCol="0" anchor="ctr">
            <a:spAutoFit/>
          </a:bodyPr>
          <a:lstStyle/>
          <a:p>
            <a:pPr algn="l"/>
            <a:r>
              <a:rPr lang="en-US" sz="1100" b="1">
                <a:latin typeface="Segoe UI" panose="020B0502040204020203" pitchFamily="34" charset="0"/>
                <a:cs typeface="Segoe UI" panose="020B0502040204020203" pitchFamily="34" charset="0"/>
              </a:rPr>
              <a:t>P A G E</a:t>
            </a:r>
          </a:p>
        </p:txBody>
      </p:sp>
      <p:cxnSp>
        <p:nvCxnSpPr>
          <p:cNvPr id="71" name="Straight Connector 70">
            <a:extLst>
              <a:ext uri="{FF2B5EF4-FFF2-40B4-BE49-F238E27FC236}">
                <a16:creationId xmlns:a16="http://schemas.microsoft.com/office/drawing/2014/main" id="{7FDC2E7F-B94E-49A9-AD21-5B50D5E0E860}"/>
              </a:ext>
            </a:extLst>
          </p:cNvPr>
          <p:cNvCxnSpPr/>
          <p:nvPr/>
        </p:nvCxnSpPr>
        <p:spPr>
          <a:xfrm flipH="1">
            <a:off x="11807009" y="1841905"/>
            <a:ext cx="0" cy="2981319"/>
          </a:xfrm>
          <a:prstGeom prst="line">
            <a:avLst/>
          </a:prstGeom>
          <a:ln>
            <a:solidFill>
              <a:schemeClr val="accent1">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sp>
        <p:nvSpPr>
          <p:cNvPr id="72" name="Rectangle: Rounded Corners 71">
            <a:extLst>
              <a:ext uri="{FF2B5EF4-FFF2-40B4-BE49-F238E27FC236}">
                <a16:creationId xmlns:a16="http://schemas.microsoft.com/office/drawing/2014/main" id="{C06B4ABD-C9F4-4842-B06E-463D3A343F42}"/>
              </a:ext>
            </a:extLst>
          </p:cNvPr>
          <p:cNvSpPr/>
          <p:nvPr/>
        </p:nvSpPr>
        <p:spPr>
          <a:xfrm>
            <a:off x="11658603" y="5040898"/>
            <a:ext cx="296812" cy="603731"/>
          </a:xfrm>
          <a:prstGeom prst="roundRect">
            <a:avLst>
              <a:gd name="adj" fmla="val 50000"/>
            </a:avLst>
          </a:prstGeom>
          <a:gradFill flip="none" rotWithShape="1">
            <a:gsLst>
              <a:gs pos="0">
                <a:srgbClr val="F2C84B"/>
              </a:gs>
              <a:gs pos="100000">
                <a:srgbClr val="D49548"/>
              </a:gs>
            </a:gsLst>
            <a:lin ang="2700000" scaled="1"/>
          </a:gradFill>
          <a:ln w="9525">
            <a:no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ID">
              <a:solidFill>
                <a:schemeClr val="tx1"/>
              </a:solidFill>
            </a:endParaRPr>
          </a:p>
        </p:txBody>
      </p:sp>
      <p:sp>
        <p:nvSpPr>
          <p:cNvPr id="73" name="TextBox 72">
            <a:extLst>
              <a:ext uri="{FF2B5EF4-FFF2-40B4-BE49-F238E27FC236}">
                <a16:creationId xmlns:a16="http://schemas.microsoft.com/office/drawing/2014/main" id="{7D781FB2-7074-4DA1-984F-E960DCF96DA9}"/>
              </a:ext>
            </a:extLst>
          </p:cNvPr>
          <p:cNvSpPr txBox="1"/>
          <p:nvPr/>
        </p:nvSpPr>
        <p:spPr>
          <a:xfrm>
            <a:off x="11658600" y="5242289"/>
            <a:ext cx="296818" cy="184666"/>
          </a:xfrm>
          <a:prstGeom prst="rect">
            <a:avLst/>
          </a:prstGeom>
          <a:noFill/>
        </p:spPr>
        <p:txBody>
          <a:bodyPr wrap="square" lIns="0" tIns="0" rIns="0" bIns="0" rtlCol="0">
            <a:spAutoFit/>
          </a:bodyPr>
          <a:lstStyle/>
          <a:p>
            <a:pPr algn="ctr"/>
            <a:r>
              <a:rPr lang="en-US" sz="1200" b="1" dirty="0">
                <a:latin typeface="Segoe UI" panose="020B0502040204020203" pitchFamily="34" charset="0"/>
                <a:cs typeface="Segoe UI" panose="020B0502040204020203" pitchFamily="34" charset="0"/>
              </a:rPr>
              <a:t>0</a:t>
            </a:r>
            <a:fld id="{40876BFF-1584-4FA6-A406-00684317F9C8}" type="slidenum">
              <a:rPr lang="en-US" sz="1200" b="1" smtClean="0">
                <a:latin typeface="Segoe UI" panose="020B0502040204020203" pitchFamily="34" charset="0"/>
                <a:cs typeface="Segoe UI" panose="020B0502040204020203" pitchFamily="34" charset="0"/>
              </a:rPr>
              <a:pPr algn="ctr"/>
              <a:t>8</a:t>
            </a:fld>
            <a:endParaRPr lang="en-US" sz="1200" b="1" dirty="0">
              <a:latin typeface="Segoe UI" panose="020B0502040204020203" pitchFamily="34" charset="0"/>
              <a:cs typeface="Segoe UI" panose="020B0502040204020203" pitchFamily="34" charset="0"/>
            </a:endParaRPr>
          </a:p>
        </p:txBody>
      </p:sp>
      <p:graphicFrame>
        <p:nvGraphicFramePr>
          <p:cNvPr id="5" name="Diagram 4">
            <a:extLst>
              <a:ext uri="{FF2B5EF4-FFF2-40B4-BE49-F238E27FC236}">
                <a16:creationId xmlns:a16="http://schemas.microsoft.com/office/drawing/2014/main" id="{4D89A31E-3ED9-438D-B07F-2EEBD342A382}"/>
              </a:ext>
            </a:extLst>
          </p:cNvPr>
          <p:cNvGraphicFramePr/>
          <p:nvPr/>
        </p:nvGraphicFramePr>
        <p:xfrm>
          <a:off x="1" y="1"/>
          <a:ext cx="12191999"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5" name="TextBox 34">
            <a:extLst>
              <a:ext uri="{FF2B5EF4-FFF2-40B4-BE49-F238E27FC236}">
                <a16:creationId xmlns:a16="http://schemas.microsoft.com/office/drawing/2014/main" id="{D8A36C04-CF2E-4EE0-B76F-BAE0595A0599}"/>
              </a:ext>
            </a:extLst>
          </p:cNvPr>
          <p:cNvSpPr txBox="1"/>
          <p:nvPr/>
        </p:nvSpPr>
        <p:spPr>
          <a:xfrm>
            <a:off x="304799" y="103882"/>
            <a:ext cx="8481389" cy="523220"/>
          </a:xfrm>
          <a:prstGeom prst="rect">
            <a:avLst/>
          </a:prstGeom>
          <a:noFill/>
        </p:spPr>
        <p:txBody>
          <a:bodyPr wrap="square">
            <a:spAutoFit/>
          </a:bodyPr>
          <a:lstStyle/>
          <a:p>
            <a:r>
              <a:rPr lang="en-US" sz="2800" b="1" dirty="0">
                <a:latin typeface="Raleway"/>
              </a:rPr>
              <a:t>Company operating based on orders</a:t>
            </a:r>
          </a:p>
        </p:txBody>
      </p:sp>
      <p:sp>
        <p:nvSpPr>
          <p:cNvPr id="36" name="Text Placeholder 5">
            <a:extLst>
              <a:ext uri="{FF2B5EF4-FFF2-40B4-BE49-F238E27FC236}">
                <a16:creationId xmlns:a16="http://schemas.microsoft.com/office/drawing/2014/main" id="{A02ABA2D-A341-4B1C-9D40-01703867C451}"/>
              </a:ext>
            </a:extLst>
          </p:cNvPr>
          <p:cNvSpPr txBox="1">
            <a:spLocks/>
          </p:cNvSpPr>
          <p:nvPr/>
        </p:nvSpPr>
        <p:spPr>
          <a:xfrm>
            <a:off x="161110" y="1094922"/>
            <a:ext cx="6548525" cy="3599316"/>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en-US" dirty="0">
                <a:latin typeface="Raleway"/>
              </a:rPr>
              <a:t>Starbucks operates based on orders as it deals with nonperishable goods thereby, they products are made on receiving of orders that are to be delivered to its customers.</a:t>
            </a:r>
          </a:p>
          <a:p>
            <a:pPr marL="0" indent="0">
              <a:buNone/>
            </a:pPr>
            <a:endParaRPr lang="en-US" sz="3200" dirty="0">
              <a:latin typeface="Raleway"/>
            </a:endParaRPr>
          </a:p>
        </p:txBody>
      </p:sp>
    </p:spTree>
    <p:extLst>
      <p:ext uri="{BB962C8B-B14F-4D97-AF65-F5344CB8AC3E}">
        <p14:creationId xmlns:p14="http://schemas.microsoft.com/office/powerpoint/2010/main" val="2191045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C9927-1DF5-4A56-9160-E8CFC830933F}"/>
              </a:ext>
            </a:extLst>
          </p:cNvPr>
          <p:cNvSpPr>
            <a:spLocks noGrp="1"/>
          </p:cNvSpPr>
          <p:nvPr>
            <p:ph type="title" idx="4294967295"/>
          </p:nvPr>
        </p:nvSpPr>
        <p:spPr>
          <a:xfrm>
            <a:off x="546100" y="571702"/>
            <a:ext cx="10515600" cy="609398"/>
          </a:xfrm>
        </p:spPr>
        <p:txBody>
          <a:bodyPr lIns="0" tIns="0" rIns="0" bIns="0">
            <a:spAutoFit/>
          </a:bodyPr>
          <a:lstStyle/>
          <a:p>
            <a:r>
              <a:rPr lang="en-US" dirty="0">
                <a:solidFill>
                  <a:schemeClr val="bg1"/>
                </a:solidFill>
                <a:latin typeface="Raleway"/>
              </a:rPr>
              <a:t>Agenda / Topics</a:t>
            </a:r>
            <a:endParaRPr lang="en-ID" dirty="0">
              <a:solidFill>
                <a:schemeClr val="bg1"/>
              </a:solidFill>
              <a:latin typeface="Raleway"/>
              <a:cs typeface="Segoe UI" panose="020B0502040204020203" pitchFamily="34" charset="0"/>
            </a:endParaRPr>
          </a:p>
        </p:txBody>
      </p:sp>
      <p:sp>
        <p:nvSpPr>
          <p:cNvPr id="70" name="TextBox 69">
            <a:extLst>
              <a:ext uri="{FF2B5EF4-FFF2-40B4-BE49-F238E27FC236}">
                <a16:creationId xmlns:a16="http://schemas.microsoft.com/office/drawing/2014/main" id="{3F077695-96F8-4F3C-A6E0-D475178A2D23}"/>
              </a:ext>
            </a:extLst>
          </p:cNvPr>
          <p:cNvSpPr txBox="1"/>
          <p:nvPr/>
        </p:nvSpPr>
        <p:spPr>
          <a:xfrm rot="16200000">
            <a:off x="11544219" y="5965265"/>
            <a:ext cx="525580" cy="169277"/>
          </a:xfrm>
          <a:prstGeom prst="rect">
            <a:avLst/>
          </a:prstGeom>
          <a:noFill/>
        </p:spPr>
        <p:txBody>
          <a:bodyPr wrap="square" lIns="0" tIns="0" rIns="0" bIns="0" rtlCol="0" anchor="ctr">
            <a:spAutoFit/>
          </a:bodyPr>
          <a:lstStyle/>
          <a:p>
            <a:pPr algn="l"/>
            <a:r>
              <a:rPr lang="en-US" sz="1100" b="1">
                <a:latin typeface="Segoe UI" panose="020B0502040204020203" pitchFamily="34" charset="0"/>
                <a:cs typeface="Segoe UI" panose="020B0502040204020203" pitchFamily="34" charset="0"/>
              </a:rPr>
              <a:t>P A G E</a:t>
            </a:r>
          </a:p>
        </p:txBody>
      </p:sp>
      <p:cxnSp>
        <p:nvCxnSpPr>
          <p:cNvPr id="71" name="Straight Connector 70">
            <a:extLst>
              <a:ext uri="{FF2B5EF4-FFF2-40B4-BE49-F238E27FC236}">
                <a16:creationId xmlns:a16="http://schemas.microsoft.com/office/drawing/2014/main" id="{7FDC2E7F-B94E-49A9-AD21-5B50D5E0E860}"/>
              </a:ext>
            </a:extLst>
          </p:cNvPr>
          <p:cNvCxnSpPr/>
          <p:nvPr/>
        </p:nvCxnSpPr>
        <p:spPr>
          <a:xfrm flipH="1">
            <a:off x="11807009" y="1841905"/>
            <a:ext cx="0" cy="2981319"/>
          </a:xfrm>
          <a:prstGeom prst="line">
            <a:avLst/>
          </a:prstGeom>
          <a:ln>
            <a:solidFill>
              <a:schemeClr val="accent1">
                <a:lumMod val="40000"/>
                <a:lumOff val="60000"/>
              </a:schemeClr>
            </a:solidFill>
            <a:prstDash val="dash"/>
          </a:ln>
        </p:spPr>
        <p:style>
          <a:lnRef idx="1">
            <a:schemeClr val="accent1"/>
          </a:lnRef>
          <a:fillRef idx="0">
            <a:schemeClr val="accent1"/>
          </a:fillRef>
          <a:effectRef idx="0">
            <a:schemeClr val="accent1"/>
          </a:effectRef>
          <a:fontRef idx="minor">
            <a:schemeClr val="tx1"/>
          </a:fontRef>
        </p:style>
      </p:cxnSp>
      <p:sp>
        <p:nvSpPr>
          <p:cNvPr id="72" name="Rectangle: Rounded Corners 71">
            <a:extLst>
              <a:ext uri="{FF2B5EF4-FFF2-40B4-BE49-F238E27FC236}">
                <a16:creationId xmlns:a16="http://schemas.microsoft.com/office/drawing/2014/main" id="{C06B4ABD-C9F4-4842-B06E-463D3A343F42}"/>
              </a:ext>
            </a:extLst>
          </p:cNvPr>
          <p:cNvSpPr/>
          <p:nvPr/>
        </p:nvSpPr>
        <p:spPr>
          <a:xfrm>
            <a:off x="11658603" y="5040898"/>
            <a:ext cx="296812" cy="603731"/>
          </a:xfrm>
          <a:prstGeom prst="roundRect">
            <a:avLst>
              <a:gd name="adj" fmla="val 50000"/>
            </a:avLst>
          </a:prstGeom>
          <a:gradFill flip="none" rotWithShape="1">
            <a:gsLst>
              <a:gs pos="0">
                <a:srgbClr val="F2C84B"/>
              </a:gs>
              <a:gs pos="100000">
                <a:srgbClr val="D49548"/>
              </a:gs>
            </a:gsLst>
            <a:lin ang="2700000" scaled="1"/>
          </a:gradFill>
          <a:ln w="9525">
            <a:no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ID">
              <a:solidFill>
                <a:schemeClr val="tx1"/>
              </a:solidFill>
            </a:endParaRPr>
          </a:p>
        </p:txBody>
      </p:sp>
      <p:sp>
        <p:nvSpPr>
          <p:cNvPr id="73" name="TextBox 72">
            <a:extLst>
              <a:ext uri="{FF2B5EF4-FFF2-40B4-BE49-F238E27FC236}">
                <a16:creationId xmlns:a16="http://schemas.microsoft.com/office/drawing/2014/main" id="{7D781FB2-7074-4DA1-984F-E960DCF96DA9}"/>
              </a:ext>
            </a:extLst>
          </p:cNvPr>
          <p:cNvSpPr txBox="1"/>
          <p:nvPr/>
        </p:nvSpPr>
        <p:spPr>
          <a:xfrm>
            <a:off x="11658600" y="5242289"/>
            <a:ext cx="296818" cy="184666"/>
          </a:xfrm>
          <a:prstGeom prst="rect">
            <a:avLst/>
          </a:prstGeom>
          <a:noFill/>
        </p:spPr>
        <p:txBody>
          <a:bodyPr wrap="square" lIns="0" tIns="0" rIns="0" bIns="0" rtlCol="0">
            <a:spAutoFit/>
          </a:bodyPr>
          <a:lstStyle/>
          <a:p>
            <a:pPr algn="ctr"/>
            <a:r>
              <a:rPr lang="en-US" sz="1200" b="1" dirty="0">
                <a:latin typeface="Segoe UI" panose="020B0502040204020203" pitchFamily="34" charset="0"/>
                <a:cs typeface="Segoe UI" panose="020B0502040204020203" pitchFamily="34" charset="0"/>
              </a:rPr>
              <a:t>0</a:t>
            </a:r>
            <a:fld id="{40876BFF-1584-4FA6-A406-00684317F9C8}" type="slidenum">
              <a:rPr lang="en-US" sz="1200" b="1" smtClean="0">
                <a:latin typeface="Segoe UI" panose="020B0502040204020203" pitchFamily="34" charset="0"/>
                <a:cs typeface="Segoe UI" panose="020B0502040204020203" pitchFamily="34" charset="0"/>
              </a:rPr>
              <a:pPr algn="ctr"/>
              <a:t>9</a:t>
            </a:fld>
            <a:endParaRPr lang="en-US" sz="1200" b="1" dirty="0">
              <a:latin typeface="Segoe UI" panose="020B0502040204020203" pitchFamily="34" charset="0"/>
              <a:cs typeface="Segoe UI" panose="020B0502040204020203" pitchFamily="34" charset="0"/>
            </a:endParaRPr>
          </a:p>
        </p:txBody>
      </p:sp>
      <p:graphicFrame>
        <p:nvGraphicFramePr>
          <p:cNvPr id="5" name="Diagram 4">
            <a:extLst>
              <a:ext uri="{FF2B5EF4-FFF2-40B4-BE49-F238E27FC236}">
                <a16:creationId xmlns:a16="http://schemas.microsoft.com/office/drawing/2014/main" id="{4D89A31E-3ED9-438D-B07F-2EEBD342A382}"/>
              </a:ext>
            </a:extLst>
          </p:cNvPr>
          <p:cNvGraphicFramePr/>
          <p:nvPr/>
        </p:nvGraphicFramePr>
        <p:xfrm>
          <a:off x="1" y="1"/>
          <a:ext cx="12191999"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5" name="TextBox 34">
            <a:extLst>
              <a:ext uri="{FF2B5EF4-FFF2-40B4-BE49-F238E27FC236}">
                <a16:creationId xmlns:a16="http://schemas.microsoft.com/office/drawing/2014/main" id="{D8A36C04-CF2E-4EE0-B76F-BAE0595A0599}"/>
              </a:ext>
            </a:extLst>
          </p:cNvPr>
          <p:cNvSpPr txBox="1"/>
          <p:nvPr/>
        </p:nvSpPr>
        <p:spPr>
          <a:xfrm>
            <a:off x="135523" y="75928"/>
            <a:ext cx="8839665" cy="461665"/>
          </a:xfrm>
          <a:prstGeom prst="rect">
            <a:avLst/>
          </a:prstGeom>
          <a:noFill/>
        </p:spPr>
        <p:txBody>
          <a:bodyPr wrap="square">
            <a:spAutoFit/>
          </a:bodyPr>
          <a:lstStyle/>
          <a:p>
            <a:r>
              <a:rPr lang="en-US" sz="2400" b="1" dirty="0">
                <a:latin typeface="Raleway"/>
              </a:rPr>
              <a:t>Description of Starbucks over one year period </a:t>
            </a:r>
          </a:p>
        </p:txBody>
      </p:sp>
      <p:sp>
        <p:nvSpPr>
          <p:cNvPr id="36" name="Text Placeholder 5">
            <a:extLst>
              <a:ext uri="{FF2B5EF4-FFF2-40B4-BE49-F238E27FC236}">
                <a16:creationId xmlns:a16="http://schemas.microsoft.com/office/drawing/2014/main" id="{A02ABA2D-A341-4B1C-9D40-01703867C451}"/>
              </a:ext>
            </a:extLst>
          </p:cNvPr>
          <p:cNvSpPr txBox="1">
            <a:spLocks/>
          </p:cNvSpPr>
          <p:nvPr/>
        </p:nvSpPr>
        <p:spPr>
          <a:xfrm>
            <a:off x="135523" y="711593"/>
            <a:ext cx="6745354" cy="507552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en-US" sz="2400" dirty="0">
                <a:latin typeface="Raleway"/>
              </a:rPr>
              <a:t>Like in the previous year, Starbucks sales went up as influenced by the covid-19 situation which led to many people to order for coffee through Starbucks thus raising the store sale growth from 6% in 2019 to 9% in 2020</a:t>
            </a:r>
          </a:p>
          <a:p>
            <a:pPr marL="0" indent="0">
              <a:buNone/>
            </a:pPr>
            <a:r>
              <a:rPr lang="en-US" sz="2400" b="1" dirty="0">
                <a:latin typeface="Raleway"/>
              </a:rPr>
              <a:t>Decision</a:t>
            </a:r>
            <a:r>
              <a:rPr lang="en-US" sz="2400" dirty="0">
                <a:latin typeface="Raleway"/>
              </a:rPr>
              <a:t> </a:t>
            </a:r>
          </a:p>
          <a:p>
            <a:pPr>
              <a:buFont typeface="Wingdings" panose="05000000000000000000" pitchFamily="2" charset="2"/>
              <a:buChar char="Ø"/>
            </a:pPr>
            <a:r>
              <a:rPr lang="en-US" sz="2400" dirty="0">
                <a:latin typeface="Raleway"/>
              </a:rPr>
              <a:t>The company has had instance of poor decision which can be evident right now as it decided to focus on growing instead of keeping its loyal customers which causes it to raise it prices therefore it become a steppingstone to its competitors. </a:t>
            </a:r>
          </a:p>
        </p:txBody>
      </p:sp>
    </p:spTree>
    <p:extLst>
      <p:ext uri="{BB962C8B-B14F-4D97-AF65-F5344CB8AC3E}">
        <p14:creationId xmlns:p14="http://schemas.microsoft.com/office/powerpoint/2010/main" val="21449143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1537</Words>
  <Application>Microsoft Office PowerPoint</Application>
  <PresentationFormat>Widescreen</PresentationFormat>
  <Paragraphs>145</Paragraphs>
  <Slides>18</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Calibri Light</vt:lpstr>
      <vt:lpstr>Raleway</vt:lpstr>
      <vt:lpstr>Segoe UI</vt:lpstr>
      <vt:lpstr>Wingdings</vt:lpstr>
      <vt:lpstr>Office Theme</vt:lpstr>
      <vt:lpstr>SUPPLY CHAIN MANAGEMENT   </vt:lpstr>
      <vt:lpstr>Agenda / Topics</vt:lpstr>
      <vt:lpstr>Agenda / Topics</vt:lpstr>
      <vt:lpstr>PowerPoint Presentation</vt:lpstr>
      <vt:lpstr>Agenda / Topics</vt:lpstr>
      <vt:lpstr>Agenda / Topics</vt:lpstr>
      <vt:lpstr>Agenda / Topics</vt:lpstr>
      <vt:lpstr>Agenda / Topics</vt:lpstr>
      <vt:lpstr>Agenda / Topics</vt:lpstr>
      <vt:lpstr>Agenda / Topics</vt:lpstr>
      <vt:lpstr>Agenda / Topics</vt:lpstr>
      <vt:lpstr>Agenda / Topics</vt:lpstr>
      <vt:lpstr>Agenda / Topics</vt:lpstr>
      <vt:lpstr>Agenda / Topics</vt:lpstr>
      <vt:lpstr>Agenda / Topics</vt:lpstr>
      <vt:lpstr>PowerPoint Presentation</vt:lpstr>
      <vt:lpstr>PowerPoint Presentation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SUPPLY CHAIN MANAGEMENT</dc:title>
  <dc:creator>Sundar Akn</dc:creator>
  <cp:lastModifiedBy>Sundar Akn</cp:lastModifiedBy>
  <cp:revision>1</cp:revision>
  <dcterms:created xsi:type="dcterms:W3CDTF">2024-03-03T21:42:52Z</dcterms:created>
  <dcterms:modified xsi:type="dcterms:W3CDTF">2024-03-03T21:45:04Z</dcterms:modified>
</cp:coreProperties>
</file>

<file path=docProps/thumbnail.jpeg>
</file>